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Open Sans" charset="1" panose="00000000000000000000"/>
      <p:regular r:id="rId30"/>
    </p:embeddedFont>
    <p:embeddedFont>
      <p:font typeface="Cardo" charset="1" panose="02020600000000000000"/>
      <p:regular r:id="rId31"/>
    </p:embeddedFont>
    <p:embeddedFont>
      <p:font typeface="Cardo Bold" charset="1" panose="02020804080000020003"/>
      <p:regular r:id="rId32"/>
    </p:embeddedFont>
    <p:embeddedFont>
      <p:font typeface="Glacial Indifference Bold" charset="1" panose="0000080000000000000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jpeg" Type="http://schemas.openxmlformats.org/officeDocument/2006/relationships/image"/><Relationship Id="rId4" Target="../media/image2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2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 Id="rId3" Target="../media/VAEY6QAJ4Yk.mp4" Type="http://schemas.openxmlformats.org/officeDocument/2006/relationships/video"/><Relationship Id="rId4" Target="../media/VAEY6QAJ4Yk.mp4" Type="http://schemas.microsoft.com/office/2007/relationships/media"/></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jpeg" Type="http://schemas.openxmlformats.org/officeDocument/2006/relationships/image"/><Relationship Id="rId4" Target="../media/image6.png" Type="http://schemas.openxmlformats.org/officeDocument/2006/relationships/image"/><Relationship Id="rId5" Target="../media/image7.jpe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6.png" Type="http://schemas.openxmlformats.org/officeDocument/2006/relationships/image"/><Relationship Id="rId4" Target="../media/image7.jpe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599EBF"/>
        </a:solidFill>
      </p:bgPr>
    </p:bg>
    <p:spTree>
      <p:nvGrpSpPr>
        <p:cNvPr id="1" name=""/>
        <p:cNvGrpSpPr/>
        <p:nvPr/>
      </p:nvGrpSpPr>
      <p:grpSpPr>
        <a:xfrm>
          <a:off x="0" y="0"/>
          <a:ext cx="0" cy="0"/>
          <a:chOff x="0" y="0"/>
          <a:chExt cx="0" cy="0"/>
        </a:xfrm>
      </p:grpSpPr>
      <p:sp>
        <p:nvSpPr>
          <p:cNvPr name="Freeform 2" id="2"/>
          <p:cNvSpPr/>
          <p:nvPr/>
        </p:nvSpPr>
        <p:spPr>
          <a:xfrm flipH="false" flipV="false" rot="0">
            <a:off x="169191" y="229402"/>
            <a:ext cx="10494048" cy="9828196"/>
          </a:xfrm>
          <a:custGeom>
            <a:avLst/>
            <a:gdLst/>
            <a:ahLst/>
            <a:cxnLst/>
            <a:rect r="r" b="b" t="t" l="l"/>
            <a:pathLst>
              <a:path h="9828196" w="10494048">
                <a:moveTo>
                  <a:pt x="0" y="0"/>
                </a:moveTo>
                <a:lnTo>
                  <a:pt x="10494048" y="0"/>
                </a:lnTo>
                <a:lnTo>
                  <a:pt x="10494048" y="9828196"/>
                </a:lnTo>
                <a:lnTo>
                  <a:pt x="0" y="9828196"/>
                </a:lnTo>
                <a:lnTo>
                  <a:pt x="0" y="0"/>
                </a:lnTo>
                <a:close/>
              </a:path>
            </a:pathLst>
          </a:custGeom>
          <a:blipFill>
            <a:blip r:embed="rId2"/>
            <a:stretch>
              <a:fillRect l="-656" t="0" r="-656" b="-8176"/>
            </a:stretch>
          </a:blipFill>
        </p:spPr>
      </p:sp>
      <p:sp>
        <p:nvSpPr>
          <p:cNvPr name="TextBox 3" id="3"/>
          <p:cNvSpPr txBox="true"/>
          <p:nvPr/>
        </p:nvSpPr>
        <p:spPr>
          <a:xfrm rot="0">
            <a:off x="8209832" y="3094425"/>
            <a:ext cx="12624978" cy="6733771"/>
          </a:xfrm>
          <a:prstGeom prst="rect">
            <a:avLst/>
          </a:prstGeom>
        </p:spPr>
        <p:txBody>
          <a:bodyPr anchor="t" rtlCol="false" tIns="0" lIns="0" bIns="0" rIns="0">
            <a:spAutoFit/>
          </a:bodyPr>
          <a:lstStyle/>
          <a:p>
            <a:pPr algn="ctr">
              <a:lnSpc>
                <a:spcPts val="5140"/>
              </a:lnSpc>
            </a:pPr>
            <a:r>
              <a:rPr lang="en-US" sz="3671" spc="-73">
                <a:solidFill>
                  <a:srgbClr val="FFFFFF"/>
                </a:solidFill>
                <a:latin typeface="Open Sans"/>
                <a:ea typeface="Open Sans"/>
                <a:cs typeface="Open Sans"/>
                <a:sym typeface="Open Sans"/>
              </a:rPr>
              <a:t>Executive Council</a:t>
            </a:r>
          </a:p>
          <a:p>
            <a:pPr algn="ctr">
              <a:lnSpc>
                <a:spcPts val="5140"/>
              </a:lnSpc>
            </a:pPr>
          </a:p>
          <a:p>
            <a:pPr algn="ctr">
              <a:lnSpc>
                <a:spcPts val="4837"/>
              </a:lnSpc>
            </a:pPr>
            <a:r>
              <a:rPr lang="en-US" sz="3455" spc="-69">
                <a:solidFill>
                  <a:srgbClr val="FFFFFF"/>
                </a:solidFill>
                <a:latin typeface="Open Sans"/>
                <a:ea typeface="Open Sans"/>
                <a:cs typeface="Open Sans"/>
                <a:sym typeface="Open Sans"/>
              </a:rPr>
              <a:t>Saturday, August 1</a:t>
            </a:r>
            <a:r>
              <a:rPr lang="en-US" sz="3455" spc="-69">
                <a:solidFill>
                  <a:srgbClr val="FFFFFF"/>
                </a:solidFill>
                <a:latin typeface="Open Sans"/>
                <a:ea typeface="Open Sans"/>
                <a:cs typeface="Open Sans"/>
                <a:sym typeface="Open Sans"/>
              </a:rPr>
              <a:t>st</a:t>
            </a:r>
            <a:r>
              <a:rPr lang="en-US" sz="3455" spc="-69">
                <a:solidFill>
                  <a:srgbClr val="FFFFFF"/>
                </a:solidFill>
                <a:latin typeface="Open Sans"/>
                <a:ea typeface="Open Sans"/>
                <a:cs typeface="Open Sans"/>
                <a:sym typeface="Open Sans"/>
              </a:rPr>
              <a:t>, 2026</a:t>
            </a:r>
          </a:p>
          <a:p>
            <a:pPr algn="ctr">
              <a:lnSpc>
                <a:spcPts val="4837"/>
              </a:lnSpc>
            </a:pPr>
            <a:r>
              <a:rPr lang="en-US" sz="3455" spc="-69">
                <a:solidFill>
                  <a:srgbClr val="FFFFFF"/>
                </a:solidFill>
                <a:latin typeface="Open Sans"/>
                <a:ea typeface="Open Sans"/>
                <a:cs typeface="Open Sans"/>
                <a:sym typeface="Open Sans"/>
              </a:rPr>
              <a:t>10:00 am - 3:00 pm</a:t>
            </a:r>
          </a:p>
          <a:p>
            <a:pPr algn="ctr">
              <a:lnSpc>
                <a:spcPts val="4837"/>
              </a:lnSpc>
            </a:pPr>
          </a:p>
          <a:p>
            <a:pPr algn="ctr">
              <a:lnSpc>
                <a:spcPts val="4837"/>
              </a:lnSpc>
            </a:pPr>
          </a:p>
          <a:p>
            <a:pPr algn="ctr">
              <a:lnSpc>
                <a:spcPts val="4837"/>
              </a:lnSpc>
            </a:pPr>
          </a:p>
          <a:p>
            <a:pPr algn="ctr">
              <a:lnSpc>
                <a:spcPts val="4837"/>
              </a:lnSpc>
            </a:pPr>
          </a:p>
          <a:p>
            <a:pPr algn="ctr">
              <a:lnSpc>
                <a:spcPts val="4837"/>
              </a:lnSpc>
            </a:pPr>
          </a:p>
          <a:p>
            <a:pPr algn="ctr">
              <a:lnSpc>
                <a:spcPts val="4837"/>
              </a:lnSpc>
            </a:pPr>
          </a:p>
          <a:p>
            <a:pPr algn="ctr">
              <a:lnSpc>
                <a:spcPts val="4837"/>
              </a:lnSpc>
              <a:spcBef>
                <a:spcPct val="0"/>
              </a:spcBef>
            </a:pPr>
            <a:r>
              <a:rPr lang="en-US" sz="3455" spc="-69">
                <a:solidFill>
                  <a:srgbClr val="FFFFFF"/>
                </a:solidFill>
                <a:latin typeface="Open Sans"/>
                <a:ea typeface="Open Sans"/>
                <a:cs typeface="Open Sans"/>
                <a:sym typeface="Open Sans"/>
              </a:rPr>
              <a:t>SKCDS.Org</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9472599"/>
            <a:ext cx="18288000" cy="3086100"/>
            <a:chOff x="0" y="0"/>
            <a:chExt cx="4816593" cy="812800"/>
          </a:xfrm>
        </p:grpSpPr>
        <p:sp>
          <p:nvSpPr>
            <p:cNvPr name="Freeform 3" id="3"/>
            <p:cNvSpPr/>
            <p:nvPr/>
          </p:nvSpPr>
          <p:spPr>
            <a:xfrm flipH="false" flipV="false" rot="0">
              <a:off x="0" y="0"/>
              <a:ext cx="4816592" cy="812800"/>
            </a:xfrm>
            <a:custGeom>
              <a:avLst/>
              <a:gdLst/>
              <a:ahLst/>
              <a:cxnLst/>
              <a:rect r="r" b="b" t="t" l="l"/>
              <a:pathLst>
                <a:path h="812800" w="4816592">
                  <a:moveTo>
                    <a:pt x="0" y="0"/>
                  </a:moveTo>
                  <a:lnTo>
                    <a:pt x="4816592" y="0"/>
                  </a:lnTo>
                  <a:lnTo>
                    <a:pt x="4816592" y="812800"/>
                  </a:lnTo>
                  <a:lnTo>
                    <a:pt x="0" y="812800"/>
                  </a:lnTo>
                  <a:close/>
                </a:path>
              </a:pathLst>
            </a:custGeom>
            <a:solidFill>
              <a:srgbClr val="002556"/>
            </a:solidFill>
          </p:spPr>
        </p:sp>
        <p:sp>
          <p:nvSpPr>
            <p:cNvPr name="TextBox 4" id="4"/>
            <p:cNvSpPr txBox="true"/>
            <p:nvPr/>
          </p:nvSpPr>
          <p:spPr>
            <a:xfrm>
              <a:off x="0" y="-38100"/>
              <a:ext cx="4816593" cy="850900"/>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0" y="226695"/>
            <a:ext cx="14826869" cy="1470660"/>
          </a:xfrm>
          <a:prstGeom prst="rect">
            <a:avLst/>
          </a:prstGeom>
        </p:spPr>
        <p:txBody>
          <a:bodyPr anchor="t" rtlCol="false" tIns="0" lIns="0" bIns="0" rIns="0">
            <a:spAutoFit/>
          </a:bodyPr>
          <a:lstStyle/>
          <a:p>
            <a:pPr algn="ctr">
              <a:lnSpc>
                <a:spcPts val="11879"/>
              </a:lnSpc>
            </a:pPr>
            <a:r>
              <a:rPr lang="en-US" b="true" sz="8799" spc="-175">
                <a:solidFill>
                  <a:srgbClr val="163E6B"/>
                </a:solidFill>
                <a:latin typeface="Glacial Indifference Bold"/>
                <a:ea typeface="Glacial Indifference Bold"/>
                <a:cs typeface="Glacial Indifference Bold"/>
                <a:sym typeface="Glacial Indifference Bold"/>
              </a:rPr>
              <a:t>Non-Profit Organizations</a:t>
            </a:r>
          </a:p>
        </p:txBody>
      </p:sp>
      <p:sp>
        <p:nvSpPr>
          <p:cNvPr name="TextBox 6" id="6"/>
          <p:cNvSpPr txBox="true"/>
          <p:nvPr/>
        </p:nvSpPr>
        <p:spPr>
          <a:xfrm rot="0">
            <a:off x="1424799" y="2135251"/>
            <a:ext cx="15834501" cy="5423774"/>
          </a:xfrm>
          <a:prstGeom prst="rect">
            <a:avLst/>
          </a:prstGeom>
        </p:spPr>
        <p:txBody>
          <a:bodyPr anchor="t" rtlCol="false" tIns="0" lIns="0" bIns="0" rIns="0">
            <a:spAutoFit/>
          </a:bodyPr>
          <a:lstStyle/>
          <a:p>
            <a:pPr algn="l">
              <a:lnSpc>
                <a:spcPts val="7484"/>
              </a:lnSpc>
            </a:pPr>
            <a:r>
              <a:rPr lang="en-US" b="true" sz="5346" spc="-106" u="sng">
                <a:solidFill>
                  <a:srgbClr val="002556"/>
                </a:solidFill>
                <a:latin typeface="Cardo Bold"/>
                <a:ea typeface="Cardo Bold"/>
                <a:cs typeface="Cardo Bold"/>
                <a:sym typeface="Cardo Bold"/>
              </a:rPr>
              <a:t>Goal:</a:t>
            </a:r>
          </a:p>
          <a:p>
            <a:pPr algn="l">
              <a:lnSpc>
                <a:spcPts val="7484"/>
              </a:lnSpc>
            </a:pPr>
          </a:p>
          <a:p>
            <a:pPr algn="l">
              <a:lnSpc>
                <a:spcPts val="7484"/>
              </a:lnSpc>
            </a:pPr>
            <a:r>
              <a:rPr lang="en-US" sz="5346" spc="-106" b="true">
                <a:solidFill>
                  <a:srgbClr val="002556"/>
                </a:solidFill>
                <a:latin typeface="Cardo Bold"/>
                <a:ea typeface="Cardo Bold"/>
                <a:cs typeface="Cardo Bold"/>
                <a:sym typeface="Cardo Bold"/>
              </a:rPr>
              <a:t>Equip Council members to govern confidently, ethically, and responsibly in support of SKCDS’s mission.</a:t>
            </a:r>
          </a:p>
          <a:p>
            <a:pPr algn="l">
              <a:lnSpc>
                <a:spcPts val="5718"/>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472599"/>
            <a:ext cx="18288000" cy="3086100"/>
            <a:chOff x="0" y="0"/>
            <a:chExt cx="4816593" cy="812800"/>
          </a:xfrm>
        </p:grpSpPr>
        <p:sp>
          <p:nvSpPr>
            <p:cNvPr name="Freeform 3" id="3"/>
            <p:cNvSpPr/>
            <p:nvPr/>
          </p:nvSpPr>
          <p:spPr>
            <a:xfrm flipH="false" flipV="false" rot="0">
              <a:off x="0" y="0"/>
              <a:ext cx="4816592" cy="812800"/>
            </a:xfrm>
            <a:custGeom>
              <a:avLst/>
              <a:gdLst/>
              <a:ahLst/>
              <a:cxnLst/>
              <a:rect r="r" b="b" t="t" l="l"/>
              <a:pathLst>
                <a:path h="812800" w="4816592">
                  <a:moveTo>
                    <a:pt x="0" y="0"/>
                  </a:moveTo>
                  <a:lnTo>
                    <a:pt x="4816592" y="0"/>
                  </a:lnTo>
                  <a:lnTo>
                    <a:pt x="4816592" y="812800"/>
                  </a:lnTo>
                  <a:lnTo>
                    <a:pt x="0" y="812800"/>
                  </a:lnTo>
                  <a:close/>
                </a:path>
              </a:pathLst>
            </a:custGeom>
            <a:solidFill>
              <a:srgbClr val="002556"/>
            </a:solidFill>
          </p:spPr>
        </p:sp>
        <p:sp>
          <p:nvSpPr>
            <p:cNvPr name="TextBox 4" id="4"/>
            <p:cNvSpPr txBox="true"/>
            <p:nvPr/>
          </p:nvSpPr>
          <p:spPr>
            <a:xfrm>
              <a:off x="0" y="-38100"/>
              <a:ext cx="4816593" cy="850900"/>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6667111" y="3951128"/>
            <a:ext cx="7489341" cy="1916464"/>
          </a:xfrm>
          <a:custGeom>
            <a:avLst/>
            <a:gdLst/>
            <a:ahLst/>
            <a:cxnLst/>
            <a:rect r="r" b="b" t="t" l="l"/>
            <a:pathLst>
              <a:path h="1916464" w="7489341">
                <a:moveTo>
                  <a:pt x="0" y="0"/>
                </a:moveTo>
                <a:lnTo>
                  <a:pt x="7489341" y="0"/>
                </a:lnTo>
                <a:lnTo>
                  <a:pt x="7489341" y="1916465"/>
                </a:lnTo>
                <a:lnTo>
                  <a:pt x="0" y="1916465"/>
                </a:lnTo>
                <a:lnTo>
                  <a:pt x="0" y="0"/>
                </a:lnTo>
                <a:close/>
              </a:path>
            </a:pathLst>
          </a:custGeom>
          <a:blipFill>
            <a:blip r:embed="rId2"/>
            <a:stretch>
              <a:fillRect l="0" t="0" r="0" b="0"/>
            </a:stretch>
          </a:blipFill>
        </p:spPr>
      </p:sp>
      <p:sp>
        <p:nvSpPr>
          <p:cNvPr name="Freeform 6" id="6"/>
          <p:cNvSpPr/>
          <p:nvPr/>
        </p:nvSpPr>
        <p:spPr>
          <a:xfrm flipH="false" flipV="false" rot="0">
            <a:off x="299580" y="287743"/>
            <a:ext cx="3380425" cy="3230184"/>
          </a:xfrm>
          <a:custGeom>
            <a:avLst/>
            <a:gdLst/>
            <a:ahLst/>
            <a:cxnLst/>
            <a:rect r="r" b="b" t="t" l="l"/>
            <a:pathLst>
              <a:path h="3230184" w="3380425">
                <a:moveTo>
                  <a:pt x="0" y="0"/>
                </a:moveTo>
                <a:lnTo>
                  <a:pt x="3380424" y="0"/>
                </a:lnTo>
                <a:lnTo>
                  <a:pt x="3380424" y="3230184"/>
                </a:lnTo>
                <a:lnTo>
                  <a:pt x="0" y="3230184"/>
                </a:lnTo>
                <a:lnTo>
                  <a:pt x="0" y="0"/>
                </a:lnTo>
                <a:close/>
              </a:path>
            </a:pathLst>
          </a:custGeom>
          <a:blipFill>
            <a:blip r:embed="rId3"/>
            <a:stretch>
              <a:fillRect l="0" t="0" r="0" b="0"/>
            </a:stretch>
          </a:blipFill>
        </p:spPr>
      </p:sp>
      <p:sp>
        <p:nvSpPr>
          <p:cNvPr name="TextBox 7" id="7"/>
          <p:cNvSpPr txBox="true"/>
          <p:nvPr/>
        </p:nvSpPr>
        <p:spPr>
          <a:xfrm rot="0">
            <a:off x="5897850" y="643965"/>
            <a:ext cx="9687275" cy="1114425"/>
          </a:xfrm>
          <a:prstGeom prst="rect">
            <a:avLst/>
          </a:prstGeom>
        </p:spPr>
        <p:txBody>
          <a:bodyPr anchor="t" rtlCol="false" tIns="0" lIns="0" bIns="0" rIns="0">
            <a:spAutoFit/>
          </a:bodyPr>
          <a:lstStyle/>
          <a:p>
            <a:pPr algn="l">
              <a:lnSpc>
                <a:spcPts val="9139"/>
              </a:lnSpc>
            </a:pPr>
            <a:r>
              <a:rPr lang="en-US" b="true" sz="6770" spc="-135" u="sng">
                <a:solidFill>
                  <a:srgbClr val="163E6B"/>
                </a:solidFill>
                <a:latin typeface="Cardo Bold"/>
                <a:ea typeface="Cardo Bold"/>
                <a:cs typeface="Cardo Bold"/>
                <a:sym typeface="Cardo Bold"/>
              </a:rPr>
              <a:t>Leadership Work: </a:t>
            </a:r>
          </a:p>
        </p:txBody>
      </p:sp>
      <p:sp>
        <p:nvSpPr>
          <p:cNvPr name="TextBox 8" id="8"/>
          <p:cNvSpPr txBox="true"/>
          <p:nvPr/>
        </p:nvSpPr>
        <p:spPr>
          <a:xfrm rot="0">
            <a:off x="5897850" y="1967940"/>
            <a:ext cx="9431161" cy="6953942"/>
          </a:xfrm>
          <a:prstGeom prst="rect">
            <a:avLst/>
          </a:prstGeom>
        </p:spPr>
        <p:txBody>
          <a:bodyPr anchor="t" rtlCol="false" tIns="0" lIns="0" bIns="0" rIns="0">
            <a:spAutoFit/>
          </a:bodyPr>
          <a:lstStyle/>
          <a:p>
            <a:pPr algn="l">
              <a:lnSpc>
                <a:spcPts val="5699"/>
              </a:lnSpc>
            </a:pPr>
            <a:r>
              <a:rPr lang="en-US" sz="4071" spc="-81" b="true">
                <a:solidFill>
                  <a:srgbClr val="002556"/>
                </a:solidFill>
                <a:latin typeface="Cardo Bold"/>
                <a:ea typeface="Cardo Bold"/>
                <a:cs typeface="Cardo Bold"/>
                <a:sym typeface="Cardo Bold"/>
              </a:rPr>
              <a:t>SKCDS Leadership starts with the mission.</a:t>
            </a:r>
          </a:p>
          <a:p>
            <a:pPr algn="l">
              <a:lnSpc>
                <a:spcPts val="5699"/>
              </a:lnSpc>
            </a:pPr>
          </a:p>
          <a:p>
            <a:pPr algn="l">
              <a:lnSpc>
                <a:spcPts val="5699"/>
              </a:lnSpc>
            </a:pPr>
          </a:p>
          <a:p>
            <a:pPr algn="l">
              <a:lnSpc>
                <a:spcPts val="5699"/>
              </a:lnSpc>
            </a:pPr>
          </a:p>
          <a:p>
            <a:pPr algn="l">
              <a:lnSpc>
                <a:spcPts val="5699"/>
              </a:lnSpc>
            </a:pPr>
          </a:p>
          <a:p>
            <a:pPr algn="l">
              <a:lnSpc>
                <a:spcPts val="5699"/>
              </a:lnSpc>
            </a:pPr>
            <a:r>
              <a:rPr lang="en-US" sz="4071" spc="-81" b="true">
                <a:solidFill>
                  <a:srgbClr val="002556"/>
                </a:solidFill>
                <a:latin typeface="Cardo Bold"/>
                <a:ea typeface="Cardo Bold"/>
                <a:cs typeface="Cardo Bold"/>
                <a:sym typeface="Cardo Bold"/>
              </a:rPr>
              <a:t>Executive Council turns purpose into priorities, policies, resources and accountability. </a:t>
            </a:r>
          </a:p>
          <a:p>
            <a:pPr algn="l">
              <a:lnSpc>
                <a:spcPts val="4274"/>
              </a:lnSpc>
            </a:pPr>
          </a:p>
        </p:txBody>
      </p:sp>
      <p:sp>
        <p:nvSpPr>
          <p:cNvPr name="TextBox 9" id="9"/>
          <p:cNvSpPr txBox="true"/>
          <p:nvPr/>
        </p:nvSpPr>
        <p:spPr>
          <a:xfrm rot="0">
            <a:off x="299580" y="4148448"/>
            <a:ext cx="5060510" cy="760912"/>
          </a:xfrm>
          <a:prstGeom prst="rect">
            <a:avLst/>
          </a:prstGeom>
        </p:spPr>
        <p:txBody>
          <a:bodyPr anchor="t" rtlCol="false" tIns="0" lIns="0" bIns="0" rIns="0">
            <a:spAutoFit/>
          </a:bodyPr>
          <a:lstStyle/>
          <a:p>
            <a:pPr algn="l">
              <a:lnSpc>
                <a:spcPts val="6152"/>
              </a:lnSpc>
            </a:pPr>
            <a:r>
              <a:rPr lang="en-US" sz="4557" spc="-91" b="true">
                <a:solidFill>
                  <a:srgbClr val="163E6B"/>
                </a:solidFill>
                <a:latin typeface="Cardo Bold"/>
                <a:ea typeface="Cardo Bold"/>
                <a:cs typeface="Cardo Bold"/>
                <a:sym typeface="Cardo Bold"/>
              </a:rPr>
              <a:t>SKCDS 501(C)6 </a:t>
            </a:r>
          </a:p>
        </p:txBody>
      </p:sp>
      <p:sp>
        <p:nvSpPr>
          <p:cNvPr name="Freeform 10" id="10"/>
          <p:cNvSpPr/>
          <p:nvPr/>
        </p:nvSpPr>
        <p:spPr>
          <a:xfrm flipH="false" flipV="false" rot="0">
            <a:off x="14824784" y="6928409"/>
            <a:ext cx="2434516" cy="1838196"/>
          </a:xfrm>
          <a:custGeom>
            <a:avLst/>
            <a:gdLst/>
            <a:ahLst/>
            <a:cxnLst/>
            <a:rect r="r" b="b" t="t" l="l"/>
            <a:pathLst>
              <a:path h="1838196" w="2434516">
                <a:moveTo>
                  <a:pt x="0" y="0"/>
                </a:moveTo>
                <a:lnTo>
                  <a:pt x="2434516" y="0"/>
                </a:lnTo>
                <a:lnTo>
                  <a:pt x="2434516" y="1838196"/>
                </a:lnTo>
                <a:lnTo>
                  <a:pt x="0" y="1838196"/>
                </a:lnTo>
                <a:lnTo>
                  <a:pt x="0" y="0"/>
                </a:lnTo>
                <a:close/>
              </a:path>
            </a:pathLst>
          </a:custGeom>
          <a:blipFill>
            <a:blip r:embed="rId4"/>
            <a:stretch>
              <a:fillRect l="0" t="0" r="0" b="0"/>
            </a:stretch>
          </a:blipFill>
        </p:spPr>
      </p:sp>
      <p:sp>
        <p:nvSpPr>
          <p:cNvPr name="TextBox 11" id="11"/>
          <p:cNvSpPr txBox="true"/>
          <p:nvPr/>
        </p:nvSpPr>
        <p:spPr>
          <a:xfrm rot="0">
            <a:off x="14156452" y="8709455"/>
            <a:ext cx="16514187" cy="1469138"/>
          </a:xfrm>
          <a:prstGeom prst="rect">
            <a:avLst/>
          </a:prstGeom>
        </p:spPr>
        <p:txBody>
          <a:bodyPr anchor="t" rtlCol="false" tIns="0" lIns="0" bIns="0" rIns="0">
            <a:spAutoFit/>
          </a:bodyPr>
          <a:lstStyle/>
          <a:p>
            <a:pPr algn="l">
              <a:lnSpc>
                <a:spcPts val="5948"/>
              </a:lnSpc>
            </a:pPr>
            <a:r>
              <a:rPr lang="en-US" sz="4406" spc="-88" b="true">
                <a:solidFill>
                  <a:srgbClr val="163E6B"/>
                </a:solidFill>
                <a:latin typeface="Cardo Bold"/>
                <a:ea typeface="Cardo Bold"/>
                <a:cs typeface="Cardo Bold"/>
                <a:sym typeface="Cardo Bold"/>
              </a:rPr>
              <a:t>SKCDF 501(C)3</a:t>
            </a:r>
          </a:p>
          <a:p>
            <a:pPr algn="l">
              <a:lnSpc>
                <a:spcPts val="5948"/>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472599"/>
            <a:ext cx="18288000" cy="3086100"/>
            <a:chOff x="0" y="0"/>
            <a:chExt cx="4816593" cy="812800"/>
          </a:xfrm>
        </p:grpSpPr>
        <p:sp>
          <p:nvSpPr>
            <p:cNvPr name="Freeform 3" id="3"/>
            <p:cNvSpPr/>
            <p:nvPr/>
          </p:nvSpPr>
          <p:spPr>
            <a:xfrm flipH="false" flipV="false" rot="0">
              <a:off x="0" y="0"/>
              <a:ext cx="4816592" cy="812800"/>
            </a:xfrm>
            <a:custGeom>
              <a:avLst/>
              <a:gdLst/>
              <a:ahLst/>
              <a:cxnLst/>
              <a:rect r="r" b="b" t="t" l="l"/>
              <a:pathLst>
                <a:path h="812800" w="4816592">
                  <a:moveTo>
                    <a:pt x="0" y="0"/>
                  </a:moveTo>
                  <a:lnTo>
                    <a:pt x="4816592" y="0"/>
                  </a:lnTo>
                  <a:lnTo>
                    <a:pt x="4816592" y="812800"/>
                  </a:lnTo>
                  <a:lnTo>
                    <a:pt x="0" y="812800"/>
                  </a:lnTo>
                  <a:close/>
                </a:path>
              </a:pathLst>
            </a:custGeom>
            <a:solidFill>
              <a:srgbClr val="002556"/>
            </a:solidFill>
          </p:spPr>
        </p:sp>
        <p:sp>
          <p:nvSpPr>
            <p:cNvPr name="TextBox 4" id="4"/>
            <p:cNvSpPr txBox="true"/>
            <p:nvPr/>
          </p:nvSpPr>
          <p:spPr>
            <a:xfrm>
              <a:off x="0" y="-38100"/>
              <a:ext cx="4816593" cy="850900"/>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true" rot="0">
            <a:off x="408758" y="439637"/>
            <a:ext cx="1688365" cy="1688365"/>
          </a:xfrm>
          <a:custGeom>
            <a:avLst/>
            <a:gdLst/>
            <a:ahLst/>
            <a:cxnLst/>
            <a:rect r="r" b="b" t="t" l="l"/>
            <a:pathLst>
              <a:path h="1688365" w="1688365">
                <a:moveTo>
                  <a:pt x="0" y="1688365"/>
                </a:moveTo>
                <a:lnTo>
                  <a:pt x="1688365" y="1688365"/>
                </a:lnTo>
                <a:lnTo>
                  <a:pt x="1688365" y="0"/>
                </a:lnTo>
                <a:lnTo>
                  <a:pt x="0" y="0"/>
                </a:lnTo>
                <a:lnTo>
                  <a:pt x="0" y="1688365"/>
                </a:lnTo>
                <a:close/>
              </a:path>
            </a:pathLst>
          </a:custGeom>
          <a:blipFill>
            <a:blip r:embed="rId2">
              <a:alphaModFix amt="74000"/>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3638527" y="325337"/>
            <a:ext cx="12073672" cy="1451610"/>
          </a:xfrm>
          <a:prstGeom prst="rect">
            <a:avLst/>
          </a:prstGeom>
        </p:spPr>
        <p:txBody>
          <a:bodyPr anchor="t" rtlCol="false" tIns="0" lIns="0" bIns="0" rIns="0">
            <a:spAutoFit/>
          </a:bodyPr>
          <a:lstStyle/>
          <a:p>
            <a:pPr algn="ctr">
              <a:lnSpc>
                <a:spcPts val="11879"/>
              </a:lnSpc>
            </a:pPr>
            <a:r>
              <a:rPr lang="en-US" b="true" sz="8799" spc="-175">
                <a:solidFill>
                  <a:srgbClr val="163E6B"/>
                </a:solidFill>
                <a:latin typeface="Cardo Bold"/>
                <a:ea typeface="Cardo Bold"/>
                <a:cs typeface="Cardo Bold"/>
                <a:sym typeface="Cardo Bold"/>
              </a:rPr>
              <a:t>Roles &amp; Responsibilities</a:t>
            </a:r>
          </a:p>
        </p:txBody>
      </p:sp>
      <p:sp>
        <p:nvSpPr>
          <p:cNvPr name="TextBox 7" id="7"/>
          <p:cNvSpPr txBox="true"/>
          <p:nvPr/>
        </p:nvSpPr>
        <p:spPr>
          <a:xfrm rot="0">
            <a:off x="1252940" y="2623302"/>
            <a:ext cx="5866686" cy="632460"/>
          </a:xfrm>
          <a:prstGeom prst="rect">
            <a:avLst/>
          </a:prstGeom>
        </p:spPr>
        <p:txBody>
          <a:bodyPr anchor="t" rtlCol="false" tIns="0" lIns="0" bIns="0" rIns="0">
            <a:spAutoFit/>
          </a:bodyPr>
          <a:lstStyle/>
          <a:p>
            <a:pPr algn="l">
              <a:lnSpc>
                <a:spcPts val="5129"/>
              </a:lnSpc>
            </a:pPr>
            <a:r>
              <a:rPr lang="en-US" sz="3799" spc="-75" b="true">
                <a:solidFill>
                  <a:srgbClr val="163E6B"/>
                </a:solidFill>
                <a:latin typeface="Cardo Bold"/>
                <a:ea typeface="Cardo Bold"/>
                <a:cs typeface="Cardo Bold"/>
                <a:sym typeface="Cardo Bold"/>
              </a:rPr>
              <a:t>Executive Council</a:t>
            </a:r>
          </a:p>
        </p:txBody>
      </p:sp>
      <p:sp>
        <p:nvSpPr>
          <p:cNvPr name="TextBox 8" id="8"/>
          <p:cNvSpPr txBox="true"/>
          <p:nvPr/>
        </p:nvSpPr>
        <p:spPr>
          <a:xfrm rot="0">
            <a:off x="1028700" y="3726297"/>
            <a:ext cx="8351469" cy="2892142"/>
          </a:xfrm>
          <a:prstGeom prst="rect">
            <a:avLst/>
          </a:prstGeom>
        </p:spPr>
        <p:txBody>
          <a:bodyPr anchor="t" rtlCol="false" tIns="0" lIns="0" bIns="0" rIns="0">
            <a:spAutoFit/>
          </a:bodyPr>
          <a:lstStyle/>
          <a:p>
            <a:pPr algn="l" marL="596133" indent="-298067" lvl="1">
              <a:lnSpc>
                <a:spcPts val="3865"/>
              </a:lnSpc>
              <a:buFont typeface="Arial"/>
              <a:buChar char="•"/>
            </a:pPr>
            <a:r>
              <a:rPr lang="en-US" sz="2761" spc="-55">
                <a:solidFill>
                  <a:srgbClr val="002556"/>
                </a:solidFill>
                <a:latin typeface="Cardo"/>
                <a:ea typeface="Cardo"/>
                <a:cs typeface="Cardo"/>
                <a:sym typeface="Cardo"/>
              </a:rPr>
              <a:t>Sets directon, policy, and organizational priorities</a:t>
            </a:r>
          </a:p>
          <a:p>
            <a:pPr algn="l" marL="596133" indent="-298067" lvl="1">
              <a:lnSpc>
                <a:spcPts val="3865"/>
              </a:lnSpc>
              <a:buFont typeface="Arial"/>
              <a:buChar char="•"/>
            </a:pPr>
            <a:r>
              <a:rPr lang="en-US" sz="2761" spc="-55">
                <a:solidFill>
                  <a:srgbClr val="002556"/>
                </a:solidFill>
                <a:latin typeface="Cardo"/>
                <a:ea typeface="Cardo"/>
                <a:cs typeface="Cardo"/>
                <a:sym typeface="Cardo"/>
              </a:rPr>
              <a:t>Approve the annal budget and authroized expenditures</a:t>
            </a:r>
          </a:p>
          <a:p>
            <a:pPr algn="l" marL="596133" indent="-298067" lvl="1">
              <a:lnSpc>
                <a:spcPts val="3865"/>
              </a:lnSpc>
              <a:buFont typeface="Arial"/>
              <a:buChar char="•"/>
            </a:pPr>
            <a:r>
              <a:rPr lang="en-US" sz="2761" spc="-55">
                <a:solidFill>
                  <a:srgbClr val="002556"/>
                </a:solidFill>
                <a:latin typeface="Cardo"/>
                <a:ea typeface="Cardo"/>
                <a:cs typeface="Cardo"/>
                <a:sym typeface="Cardo"/>
              </a:rPr>
              <a:t>Oversees risk, financial health and the Executive Director</a:t>
            </a:r>
          </a:p>
          <a:p>
            <a:pPr algn="l" marL="596133" indent="-298067" lvl="1">
              <a:lnSpc>
                <a:spcPts val="3865"/>
              </a:lnSpc>
              <a:buFont typeface="Arial"/>
              <a:buChar char="•"/>
            </a:pPr>
            <a:r>
              <a:rPr lang="en-US" sz="2761" spc="-55">
                <a:solidFill>
                  <a:srgbClr val="002556"/>
                </a:solidFill>
                <a:latin typeface="Cardo"/>
                <a:ea typeface="Cardo"/>
                <a:cs typeface="Cardo"/>
                <a:sym typeface="Cardo"/>
              </a:rPr>
              <a:t>Reviews committee work and acts on recommendations</a:t>
            </a:r>
          </a:p>
        </p:txBody>
      </p:sp>
      <p:sp>
        <p:nvSpPr>
          <p:cNvPr name="TextBox 9" id="9"/>
          <p:cNvSpPr txBox="true"/>
          <p:nvPr/>
        </p:nvSpPr>
        <p:spPr>
          <a:xfrm rot="0">
            <a:off x="10261909" y="4342801"/>
            <a:ext cx="5866686" cy="632460"/>
          </a:xfrm>
          <a:prstGeom prst="rect">
            <a:avLst/>
          </a:prstGeom>
        </p:spPr>
        <p:txBody>
          <a:bodyPr anchor="t" rtlCol="false" tIns="0" lIns="0" bIns="0" rIns="0">
            <a:spAutoFit/>
          </a:bodyPr>
          <a:lstStyle/>
          <a:p>
            <a:pPr algn="l">
              <a:lnSpc>
                <a:spcPts val="5129"/>
              </a:lnSpc>
            </a:pPr>
            <a:r>
              <a:rPr lang="en-US" sz="3799" spc="-75" b="true">
                <a:solidFill>
                  <a:srgbClr val="163E6B"/>
                </a:solidFill>
                <a:latin typeface="Cardo Bold"/>
                <a:ea typeface="Cardo Bold"/>
                <a:cs typeface="Cardo Bold"/>
                <a:sym typeface="Cardo Bold"/>
              </a:rPr>
              <a:t>SKCDS Org Staff</a:t>
            </a:r>
          </a:p>
        </p:txBody>
      </p:sp>
      <p:sp>
        <p:nvSpPr>
          <p:cNvPr name="TextBox 10" id="10"/>
          <p:cNvSpPr txBox="true"/>
          <p:nvPr/>
        </p:nvSpPr>
        <p:spPr>
          <a:xfrm rot="0">
            <a:off x="9675363" y="5534270"/>
            <a:ext cx="8612637" cy="3322170"/>
          </a:xfrm>
          <a:prstGeom prst="rect">
            <a:avLst/>
          </a:prstGeom>
        </p:spPr>
        <p:txBody>
          <a:bodyPr anchor="t" rtlCol="false" tIns="0" lIns="0" bIns="0" rIns="0">
            <a:spAutoFit/>
          </a:bodyPr>
          <a:lstStyle/>
          <a:p>
            <a:pPr algn="l" marL="584206" indent="-292103" lvl="1">
              <a:lnSpc>
                <a:spcPts val="3788"/>
              </a:lnSpc>
              <a:buFont typeface="Arial"/>
              <a:buChar char="•"/>
            </a:pPr>
            <a:r>
              <a:rPr lang="en-US" sz="2705" spc="-54">
                <a:solidFill>
                  <a:srgbClr val="002556"/>
                </a:solidFill>
                <a:latin typeface="Cardo"/>
                <a:ea typeface="Cardo"/>
                <a:cs typeface="Cardo"/>
                <a:sym typeface="Cardo"/>
              </a:rPr>
              <a:t>Manage operations within approved direction and resources</a:t>
            </a:r>
          </a:p>
          <a:p>
            <a:pPr algn="l" marL="584206" indent="-292103" lvl="1">
              <a:lnSpc>
                <a:spcPts val="3788"/>
              </a:lnSpc>
              <a:buFont typeface="Arial"/>
              <a:buChar char="•"/>
            </a:pPr>
            <a:r>
              <a:rPr lang="en-US" sz="2705" spc="-54">
                <a:solidFill>
                  <a:srgbClr val="002556"/>
                </a:solidFill>
                <a:latin typeface="Cardo"/>
                <a:ea typeface="Cardo"/>
                <a:cs typeface="Cardo"/>
                <a:sym typeface="Cardo"/>
              </a:rPr>
              <a:t>prepare information, optiosn, budgets and deliverables</a:t>
            </a:r>
          </a:p>
          <a:p>
            <a:pPr algn="l" marL="584206" indent="-292103" lvl="1">
              <a:lnSpc>
                <a:spcPts val="3788"/>
              </a:lnSpc>
              <a:buFont typeface="Arial"/>
              <a:buChar char="•"/>
            </a:pPr>
            <a:r>
              <a:rPr lang="en-US" sz="2705" spc="-54">
                <a:solidFill>
                  <a:srgbClr val="002556"/>
                </a:solidFill>
                <a:latin typeface="Cardo"/>
                <a:ea typeface="Cardo"/>
                <a:cs typeface="Cardo"/>
                <a:sym typeface="Cardo"/>
              </a:rPr>
              <a:t>Coordinates programs, communciations, vendors, and timelines</a:t>
            </a:r>
          </a:p>
          <a:p>
            <a:pPr algn="l" marL="584206" indent="-292103" lvl="1">
              <a:lnSpc>
                <a:spcPts val="3788"/>
              </a:lnSpc>
              <a:buFont typeface="Arial"/>
              <a:buChar char="•"/>
            </a:pPr>
            <a:r>
              <a:rPr lang="en-US" sz="2705" spc="-54">
                <a:solidFill>
                  <a:srgbClr val="002556"/>
                </a:solidFill>
                <a:latin typeface="Cardo"/>
                <a:ea typeface="Cardo"/>
                <a:cs typeface="Cardo"/>
                <a:sym typeface="Cardo"/>
              </a:rPr>
              <a:t>Report progress, risks, and decisions requireing council action</a:t>
            </a:r>
          </a:p>
        </p:txBody>
      </p:sp>
      <p:sp>
        <p:nvSpPr>
          <p:cNvPr name="TextBox 11" id="11"/>
          <p:cNvSpPr txBox="true"/>
          <p:nvPr/>
        </p:nvSpPr>
        <p:spPr>
          <a:xfrm rot="0">
            <a:off x="1832096" y="7066114"/>
            <a:ext cx="7311904" cy="1860908"/>
          </a:xfrm>
          <a:prstGeom prst="rect">
            <a:avLst/>
          </a:prstGeom>
        </p:spPr>
        <p:txBody>
          <a:bodyPr anchor="t" rtlCol="false" tIns="0" lIns="0" bIns="0" rIns="0">
            <a:spAutoFit/>
          </a:bodyPr>
          <a:lstStyle/>
          <a:p>
            <a:pPr algn="l">
              <a:lnSpc>
                <a:spcPts val="7474"/>
              </a:lnSpc>
            </a:pPr>
            <a:r>
              <a:rPr lang="en-US" sz="5338" spc="-106">
                <a:solidFill>
                  <a:srgbClr val="002556"/>
                </a:solidFill>
                <a:latin typeface="Cardo"/>
                <a:ea typeface="Cardo"/>
                <a:cs typeface="Cardo"/>
                <a:sym typeface="Cardo"/>
              </a:rPr>
              <a:t>The Council Governs; Staff Manages &amp; Executes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96143" y="1028700"/>
            <a:ext cx="14695714" cy="8229600"/>
          </a:xfrm>
          <a:custGeom>
            <a:avLst/>
            <a:gdLst/>
            <a:ahLst/>
            <a:cxnLst/>
            <a:rect r="r" b="b" t="t" l="l"/>
            <a:pathLst>
              <a:path h="8229600" w="14695714">
                <a:moveTo>
                  <a:pt x="0" y="0"/>
                </a:moveTo>
                <a:lnTo>
                  <a:pt x="14695714" y="0"/>
                </a:lnTo>
                <a:lnTo>
                  <a:pt x="14695714"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232732" y="-340871"/>
            <a:ext cx="19594794" cy="10973085"/>
          </a:xfrm>
          <a:custGeom>
            <a:avLst/>
            <a:gdLst/>
            <a:ahLst/>
            <a:cxnLst/>
            <a:rect r="r" b="b" t="t" l="l"/>
            <a:pathLst>
              <a:path h="10973085" w="19594794">
                <a:moveTo>
                  <a:pt x="0" y="0"/>
                </a:moveTo>
                <a:lnTo>
                  <a:pt x="19594795" y="0"/>
                </a:lnTo>
                <a:lnTo>
                  <a:pt x="19594795" y="10973085"/>
                </a:lnTo>
                <a:lnTo>
                  <a:pt x="0" y="10973085"/>
                </a:lnTo>
                <a:lnTo>
                  <a:pt x="0" y="0"/>
                </a:lnTo>
                <a:close/>
              </a:path>
            </a:pathLst>
          </a:custGeom>
          <a:blipFill>
            <a:blip r:embed="rId3"/>
            <a:stretch>
              <a:fillRect l="0" t="0" r="0" b="0"/>
            </a:stretch>
          </a:blipFill>
        </p:spPr>
      </p:sp>
      <p:sp>
        <p:nvSpPr>
          <p:cNvPr name="TextBox 4" id="4"/>
          <p:cNvSpPr txBox="true"/>
          <p:nvPr/>
        </p:nvSpPr>
        <p:spPr>
          <a:xfrm rot="0">
            <a:off x="680504" y="304270"/>
            <a:ext cx="17044483" cy="2975610"/>
          </a:xfrm>
          <a:prstGeom prst="rect">
            <a:avLst/>
          </a:prstGeom>
        </p:spPr>
        <p:txBody>
          <a:bodyPr anchor="t" rtlCol="false" tIns="0" lIns="0" bIns="0" rIns="0">
            <a:spAutoFit/>
          </a:bodyPr>
          <a:lstStyle/>
          <a:p>
            <a:pPr algn="l">
              <a:lnSpc>
                <a:spcPts val="11879"/>
              </a:lnSpc>
            </a:pPr>
            <a:r>
              <a:rPr lang="en-US" sz="8799" spc="-175" b="true">
                <a:solidFill>
                  <a:srgbClr val="002556"/>
                </a:solidFill>
                <a:latin typeface="Glacial Indifference Bold"/>
                <a:ea typeface="Glacial Indifference Bold"/>
                <a:cs typeface="Glacial Indifference Bold"/>
                <a:sym typeface="Glacial Indifference Bold"/>
              </a:rPr>
              <a:t>Five officers anchor a 12-member Executive Council</a:t>
            </a:r>
          </a:p>
        </p:txBody>
      </p:sp>
      <p:sp>
        <p:nvSpPr>
          <p:cNvPr name="TextBox 5" id="5"/>
          <p:cNvSpPr txBox="true"/>
          <p:nvPr/>
        </p:nvSpPr>
        <p:spPr>
          <a:xfrm rot="0">
            <a:off x="1234297" y="4435660"/>
            <a:ext cx="4425547" cy="71247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President-Elect</a:t>
            </a:r>
          </a:p>
        </p:txBody>
      </p:sp>
      <p:sp>
        <p:nvSpPr>
          <p:cNvPr name="TextBox 6" id="6"/>
          <p:cNvSpPr txBox="true"/>
          <p:nvPr/>
        </p:nvSpPr>
        <p:spPr>
          <a:xfrm rot="0">
            <a:off x="13028301" y="4435660"/>
            <a:ext cx="4425547" cy="71247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President</a:t>
            </a:r>
          </a:p>
        </p:txBody>
      </p:sp>
      <p:sp>
        <p:nvSpPr>
          <p:cNvPr name="TextBox 7" id="7"/>
          <p:cNvSpPr txBox="true"/>
          <p:nvPr/>
        </p:nvSpPr>
        <p:spPr>
          <a:xfrm rot="0">
            <a:off x="1234297" y="5852980"/>
            <a:ext cx="4425547" cy="145542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Immediate</a:t>
            </a:r>
          </a:p>
          <a:p>
            <a:pPr algn="ctr">
              <a:lnSpc>
                <a:spcPts val="5880"/>
              </a:lnSpc>
            </a:pPr>
            <a:r>
              <a:rPr lang="en-US" sz="4200" b="true">
                <a:solidFill>
                  <a:srgbClr val="002556"/>
                </a:solidFill>
                <a:latin typeface="Cardo Bold"/>
                <a:ea typeface="Cardo Bold"/>
                <a:cs typeface="Cardo Bold"/>
                <a:sym typeface="Cardo Bold"/>
              </a:rPr>
              <a:t>Past-President</a:t>
            </a:r>
          </a:p>
        </p:txBody>
      </p:sp>
      <p:sp>
        <p:nvSpPr>
          <p:cNvPr name="TextBox 8" id="8"/>
          <p:cNvSpPr txBox="true"/>
          <p:nvPr/>
        </p:nvSpPr>
        <p:spPr>
          <a:xfrm rot="0">
            <a:off x="13028301" y="6224455"/>
            <a:ext cx="4425547" cy="71247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Treasurer</a:t>
            </a:r>
          </a:p>
        </p:txBody>
      </p:sp>
      <p:sp>
        <p:nvSpPr>
          <p:cNvPr name="TextBox 9" id="9"/>
          <p:cNvSpPr txBox="true"/>
          <p:nvPr/>
        </p:nvSpPr>
        <p:spPr>
          <a:xfrm rot="0">
            <a:off x="1234297" y="8017880"/>
            <a:ext cx="4425547" cy="71247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Secretary</a:t>
            </a:r>
          </a:p>
        </p:txBody>
      </p:sp>
      <p:sp>
        <p:nvSpPr>
          <p:cNvPr name="TextBox 10" id="10"/>
          <p:cNvSpPr txBox="true"/>
          <p:nvPr/>
        </p:nvSpPr>
        <p:spPr>
          <a:xfrm rot="0">
            <a:off x="11025470" y="8017880"/>
            <a:ext cx="8048174" cy="712470"/>
          </a:xfrm>
          <a:prstGeom prst="rect">
            <a:avLst/>
          </a:prstGeom>
        </p:spPr>
        <p:txBody>
          <a:bodyPr anchor="t" rtlCol="false" tIns="0" lIns="0" bIns="0" rIns="0">
            <a:spAutoFit/>
          </a:bodyPr>
          <a:lstStyle/>
          <a:p>
            <a:pPr algn="ctr">
              <a:lnSpc>
                <a:spcPts val="5880"/>
              </a:lnSpc>
            </a:pPr>
            <a:r>
              <a:rPr lang="en-US" sz="4200" b="true">
                <a:solidFill>
                  <a:srgbClr val="002556"/>
                </a:solidFill>
                <a:latin typeface="Cardo Bold"/>
                <a:ea typeface="Cardo Bold"/>
                <a:cs typeface="Cardo Bold"/>
                <a:sym typeface="Cardo Bold"/>
              </a:rPr>
              <a:t>+ Seven Elected Members</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9639512"/>
            <a:ext cx="18288000" cy="1154405"/>
            <a:chOff x="0" y="0"/>
            <a:chExt cx="4816593" cy="304041"/>
          </a:xfrm>
        </p:grpSpPr>
        <p:sp>
          <p:nvSpPr>
            <p:cNvPr name="Freeform 3" id="3"/>
            <p:cNvSpPr/>
            <p:nvPr/>
          </p:nvSpPr>
          <p:spPr>
            <a:xfrm flipH="false" flipV="false" rot="0">
              <a:off x="0" y="0"/>
              <a:ext cx="4816592" cy="304041"/>
            </a:xfrm>
            <a:custGeom>
              <a:avLst/>
              <a:gdLst/>
              <a:ahLst/>
              <a:cxnLst/>
              <a:rect r="r" b="b" t="t" l="l"/>
              <a:pathLst>
                <a:path h="304041" w="4816592">
                  <a:moveTo>
                    <a:pt x="0" y="0"/>
                  </a:moveTo>
                  <a:lnTo>
                    <a:pt x="4816592" y="0"/>
                  </a:lnTo>
                  <a:lnTo>
                    <a:pt x="4816592" y="304041"/>
                  </a:lnTo>
                  <a:lnTo>
                    <a:pt x="0" y="304041"/>
                  </a:lnTo>
                  <a:close/>
                </a:path>
              </a:pathLst>
            </a:custGeom>
            <a:solidFill>
              <a:srgbClr val="002556"/>
            </a:solidFill>
          </p:spPr>
        </p:sp>
        <p:sp>
          <p:nvSpPr>
            <p:cNvPr name="TextBox 4" id="4"/>
            <p:cNvSpPr txBox="true"/>
            <p:nvPr/>
          </p:nvSpPr>
          <p:spPr>
            <a:xfrm>
              <a:off x="0" y="-38100"/>
              <a:ext cx="4816593" cy="342141"/>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1461840" y="1449010"/>
            <a:ext cx="15027307" cy="4337303"/>
          </a:xfrm>
          <a:prstGeom prst="rect">
            <a:avLst/>
          </a:prstGeom>
        </p:spPr>
        <p:txBody>
          <a:bodyPr anchor="t" rtlCol="false" tIns="0" lIns="0" bIns="0" rIns="0">
            <a:spAutoFit/>
          </a:bodyPr>
          <a:lstStyle/>
          <a:p>
            <a:pPr algn="l">
              <a:lnSpc>
                <a:spcPts val="35229"/>
              </a:lnSpc>
            </a:pPr>
            <a:r>
              <a:rPr lang="en-US" sz="26095" spc="-521" b="true">
                <a:solidFill>
                  <a:srgbClr val="002556"/>
                </a:solidFill>
                <a:latin typeface="Glacial Indifference Bold"/>
                <a:ea typeface="Glacial Indifference Bold"/>
                <a:cs typeface="Glacial Indifference Bold"/>
                <a:sym typeface="Glacial Indifference Bold"/>
              </a:rPr>
              <a:t>ASANA</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773117" y="1545139"/>
            <a:ext cx="10738978" cy="6040675"/>
          </a:xfrm>
          <a:custGeom>
            <a:avLst/>
            <a:gdLst/>
            <a:ahLst/>
            <a:cxnLst/>
            <a:rect r="r" b="b" t="t" l="l"/>
            <a:pathLst>
              <a:path h="6040675" w="10738978">
                <a:moveTo>
                  <a:pt x="0" y="0"/>
                </a:moveTo>
                <a:lnTo>
                  <a:pt x="10738978" y="0"/>
                </a:lnTo>
                <a:lnTo>
                  <a:pt x="10738978" y="6040675"/>
                </a:lnTo>
                <a:lnTo>
                  <a:pt x="0" y="6040675"/>
                </a:lnTo>
                <a:lnTo>
                  <a:pt x="0" y="0"/>
                </a:lnTo>
                <a:close/>
              </a:path>
            </a:pathLst>
          </a:custGeom>
          <a:blipFill>
            <a:blip r:embed="rId2"/>
            <a:stretch>
              <a:fillRect l="0" t="0" r="0" b="0"/>
            </a:stretch>
          </a:blipFill>
        </p:spPr>
      </p:sp>
      <p:sp>
        <p:nvSpPr>
          <p:cNvPr name="TextBox 6" id="6"/>
          <p:cNvSpPr txBox="true"/>
          <p:nvPr/>
        </p:nvSpPr>
        <p:spPr>
          <a:xfrm rot="0">
            <a:off x="11512095" y="393096"/>
            <a:ext cx="6260913" cy="1376045"/>
          </a:xfrm>
          <a:prstGeom prst="rect">
            <a:avLst/>
          </a:prstGeom>
        </p:spPr>
        <p:txBody>
          <a:bodyPr anchor="t" rtlCol="false" tIns="0" lIns="0" bIns="0" rIns="0">
            <a:spAutoFit/>
          </a:bodyPr>
          <a:lstStyle/>
          <a:p>
            <a:pPr algn="ctr">
              <a:lnSpc>
                <a:spcPts val="5880"/>
              </a:lnSpc>
            </a:pPr>
            <a:r>
              <a:rPr lang="en-US" sz="4200" b="true">
                <a:solidFill>
                  <a:srgbClr val="163E6B"/>
                </a:solidFill>
                <a:latin typeface="Cardo Bold"/>
                <a:ea typeface="Cardo Bold"/>
                <a:cs typeface="Cardo Bold"/>
                <a:sym typeface="Cardo Bold"/>
              </a:rPr>
              <a:t>Saturday, August 1</a:t>
            </a:r>
            <a:r>
              <a:rPr lang="en-US" sz="4200" b="true">
                <a:solidFill>
                  <a:srgbClr val="163E6B"/>
                </a:solidFill>
                <a:latin typeface="Cardo Bold"/>
                <a:ea typeface="Cardo Bold"/>
                <a:cs typeface="Cardo Bold"/>
                <a:sym typeface="Cardo Bold"/>
              </a:rPr>
              <a:t>st</a:t>
            </a:r>
            <a:r>
              <a:rPr lang="en-US" sz="4200" b="true">
                <a:solidFill>
                  <a:srgbClr val="163E6B"/>
                </a:solidFill>
                <a:latin typeface="Cardo Bold"/>
                <a:ea typeface="Cardo Bold"/>
                <a:cs typeface="Cardo Bold"/>
                <a:sym typeface="Cardo Bold"/>
              </a:rPr>
              <a:t>,</a:t>
            </a:r>
            <a:r>
              <a:rPr lang="en-US" b="true" sz="4200">
                <a:solidFill>
                  <a:srgbClr val="163E6B"/>
                </a:solidFill>
                <a:latin typeface="Cardo Bold"/>
                <a:ea typeface="Cardo Bold"/>
                <a:cs typeface="Cardo Bold"/>
                <a:sym typeface="Cardo Bold"/>
              </a:rPr>
              <a:t> 2026</a:t>
            </a:r>
          </a:p>
          <a:p>
            <a:pPr algn="ctr">
              <a:lnSpc>
                <a:spcPts val="5180"/>
              </a:lnSpc>
            </a:pPr>
            <a:r>
              <a:rPr lang="en-US" b="true" sz="3700">
                <a:solidFill>
                  <a:srgbClr val="163E6B"/>
                </a:solidFill>
                <a:latin typeface="Cardo Bold"/>
                <a:ea typeface="Cardo Bold"/>
                <a:cs typeface="Cardo Bold"/>
                <a:sym typeface="Cardo Bold"/>
              </a:rPr>
              <a:t>Tarah Hedman, M.B.A </a:t>
            </a:r>
          </a:p>
        </p:txBody>
      </p:sp>
      <p:sp>
        <p:nvSpPr>
          <p:cNvPr name="TextBox 7" id="7"/>
          <p:cNvSpPr txBox="true"/>
          <p:nvPr/>
        </p:nvSpPr>
        <p:spPr>
          <a:xfrm rot="0">
            <a:off x="12235386" y="2498681"/>
            <a:ext cx="6052614" cy="5529922"/>
          </a:xfrm>
          <a:prstGeom prst="rect">
            <a:avLst/>
          </a:prstGeom>
        </p:spPr>
        <p:txBody>
          <a:bodyPr anchor="t" rtlCol="false" tIns="0" lIns="0" bIns="0" rIns="0">
            <a:spAutoFit/>
          </a:bodyPr>
          <a:lstStyle/>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Why Asana</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Current State</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Asana Perks</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Log In</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Pilot</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Benefits</a:t>
            </a:r>
          </a:p>
          <a:p>
            <a:pPr algn="l" marL="970820" indent="-485410" lvl="1">
              <a:lnSpc>
                <a:spcPts val="6295"/>
              </a:lnSpc>
              <a:buFont typeface="Arial"/>
              <a:buChar char="•"/>
            </a:pPr>
            <a:r>
              <a:rPr lang="en-US" b="true" sz="4496">
                <a:solidFill>
                  <a:srgbClr val="163E6B"/>
                </a:solidFill>
                <a:latin typeface="Cardo Bold"/>
                <a:ea typeface="Cardo Bold"/>
                <a:cs typeface="Cardo Bold"/>
                <a:sym typeface="Cardo Bold"/>
              </a:rPr>
              <a:t>What To Expect</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12210250" y="276766"/>
            <a:ext cx="5049050" cy="2840090"/>
          </a:xfrm>
          <a:custGeom>
            <a:avLst/>
            <a:gdLst/>
            <a:ahLst/>
            <a:cxnLst/>
            <a:rect r="r" b="b" t="t" l="l"/>
            <a:pathLst>
              <a:path h="2840090" w="5049050">
                <a:moveTo>
                  <a:pt x="0" y="0"/>
                </a:moveTo>
                <a:lnTo>
                  <a:pt x="5049050" y="0"/>
                </a:lnTo>
                <a:lnTo>
                  <a:pt x="5049050" y="2840090"/>
                </a:lnTo>
                <a:lnTo>
                  <a:pt x="0" y="2840090"/>
                </a:lnTo>
                <a:lnTo>
                  <a:pt x="0" y="0"/>
                </a:lnTo>
                <a:close/>
              </a:path>
            </a:pathLst>
          </a:custGeom>
          <a:blipFill>
            <a:blip r:embed="rId2"/>
            <a:stretch>
              <a:fillRect l="0" t="0" r="0" b="0"/>
            </a:stretch>
          </a:blipFill>
        </p:spPr>
      </p:sp>
      <p:sp>
        <p:nvSpPr>
          <p:cNvPr name="TextBox 6" id="6"/>
          <p:cNvSpPr txBox="true"/>
          <p:nvPr/>
        </p:nvSpPr>
        <p:spPr>
          <a:xfrm rot="0">
            <a:off x="268404" y="162466"/>
            <a:ext cx="10155892" cy="1048163"/>
          </a:xfrm>
          <a:prstGeom prst="rect">
            <a:avLst/>
          </a:prstGeom>
        </p:spPr>
        <p:txBody>
          <a:bodyPr anchor="t" rtlCol="false" tIns="0" lIns="0" bIns="0" rIns="0">
            <a:spAutoFit/>
          </a:bodyPr>
          <a:lstStyle/>
          <a:p>
            <a:pPr algn="ctr">
              <a:lnSpc>
                <a:spcPts val="8644"/>
              </a:lnSpc>
            </a:pPr>
            <a:r>
              <a:rPr lang="en-US" sz="6174" b="true">
                <a:solidFill>
                  <a:srgbClr val="163E6B"/>
                </a:solidFill>
                <a:latin typeface="Cardo Bold"/>
                <a:ea typeface="Cardo Bold"/>
                <a:cs typeface="Cardo Bold"/>
                <a:sym typeface="Cardo Bold"/>
              </a:rPr>
              <a:t>Why Asana &amp; Current State</a:t>
            </a:r>
          </a:p>
        </p:txBody>
      </p:sp>
      <p:sp>
        <p:nvSpPr>
          <p:cNvPr name="TextBox 7" id="7"/>
          <p:cNvSpPr txBox="true"/>
          <p:nvPr/>
        </p:nvSpPr>
        <p:spPr>
          <a:xfrm rot="0">
            <a:off x="469560" y="1409366"/>
            <a:ext cx="7704345" cy="7363492"/>
          </a:xfrm>
          <a:prstGeom prst="rect">
            <a:avLst/>
          </a:prstGeom>
        </p:spPr>
        <p:txBody>
          <a:bodyPr anchor="t" rtlCol="false" tIns="0" lIns="0" bIns="0" rIns="0">
            <a:spAutoFit/>
          </a:bodyPr>
          <a:lstStyle/>
          <a:p>
            <a:pPr algn="l">
              <a:lnSpc>
                <a:spcPts val="7313"/>
              </a:lnSpc>
            </a:pPr>
            <a:r>
              <a:rPr lang="en-US" sz="5223" u="sng">
                <a:solidFill>
                  <a:srgbClr val="163E6B"/>
                </a:solidFill>
                <a:latin typeface="Cardo"/>
                <a:ea typeface="Cardo"/>
                <a:cs typeface="Cardo"/>
                <a:sym typeface="Cardo"/>
              </a:rPr>
              <a:t>Why:</a:t>
            </a:r>
          </a:p>
          <a:p>
            <a:pPr algn="l" marL="1127804" indent="-563902" lvl="1">
              <a:lnSpc>
                <a:spcPts val="7313"/>
              </a:lnSpc>
              <a:buFont typeface="Arial"/>
              <a:buChar char="•"/>
            </a:pPr>
            <a:r>
              <a:rPr lang="en-US" sz="5223">
                <a:solidFill>
                  <a:srgbClr val="163E6B"/>
                </a:solidFill>
                <a:latin typeface="Cardo"/>
                <a:ea typeface="Cardo"/>
                <a:cs typeface="Cardo"/>
                <a:sym typeface="Cardo"/>
              </a:rPr>
              <a:t>Improve visibility &amp; accountability</a:t>
            </a:r>
          </a:p>
          <a:p>
            <a:pPr algn="l" marL="1127804" indent="-563902" lvl="1">
              <a:lnSpc>
                <a:spcPts val="7313"/>
              </a:lnSpc>
              <a:buFont typeface="Arial"/>
              <a:buChar char="•"/>
            </a:pPr>
            <a:r>
              <a:rPr lang="en-US" sz="5223">
                <a:solidFill>
                  <a:srgbClr val="163E6B"/>
                </a:solidFill>
                <a:latin typeface="Cardo"/>
                <a:ea typeface="Cardo"/>
                <a:cs typeface="Cardo"/>
                <a:sym typeface="Cardo"/>
              </a:rPr>
              <a:t>Keep projects moving forward between meetings</a:t>
            </a:r>
          </a:p>
          <a:p>
            <a:pPr algn="l" marL="1127804" indent="-563902" lvl="1">
              <a:lnSpc>
                <a:spcPts val="7313"/>
              </a:lnSpc>
              <a:buFont typeface="Arial"/>
              <a:buChar char="•"/>
            </a:pPr>
            <a:r>
              <a:rPr lang="en-US" sz="5223">
                <a:solidFill>
                  <a:srgbClr val="163E6B"/>
                </a:solidFill>
                <a:latin typeface="Cardo"/>
                <a:ea typeface="Cardo"/>
                <a:cs typeface="Cardo"/>
                <a:sym typeface="Cardo"/>
              </a:rPr>
              <a:t>Preserve Org History</a:t>
            </a:r>
          </a:p>
          <a:p>
            <a:pPr algn="l" marL="1127804" indent="-563902" lvl="1">
              <a:lnSpc>
                <a:spcPts val="7313"/>
              </a:lnSpc>
              <a:buFont typeface="Arial"/>
              <a:buChar char="•"/>
            </a:pPr>
            <a:r>
              <a:rPr lang="en-US" sz="5223">
                <a:solidFill>
                  <a:srgbClr val="163E6B"/>
                </a:solidFill>
                <a:latin typeface="Cardo"/>
                <a:ea typeface="Cardo"/>
                <a:cs typeface="Cardo"/>
                <a:sym typeface="Cardo"/>
              </a:rPr>
              <a:t>Support continutit</a:t>
            </a:r>
          </a:p>
        </p:txBody>
      </p:sp>
      <p:sp>
        <p:nvSpPr>
          <p:cNvPr name="TextBox 8" id="8"/>
          <p:cNvSpPr txBox="true"/>
          <p:nvPr/>
        </p:nvSpPr>
        <p:spPr>
          <a:xfrm rot="0">
            <a:off x="8840213" y="3658211"/>
            <a:ext cx="9144000" cy="4530003"/>
          </a:xfrm>
          <a:prstGeom prst="rect">
            <a:avLst/>
          </a:prstGeom>
        </p:spPr>
        <p:txBody>
          <a:bodyPr anchor="t" rtlCol="false" tIns="0" lIns="0" bIns="0" rIns="0">
            <a:spAutoFit/>
          </a:bodyPr>
          <a:lstStyle/>
          <a:p>
            <a:pPr algn="l">
              <a:lnSpc>
                <a:spcPts val="7298"/>
              </a:lnSpc>
            </a:pPr>
            <a:r>
              <a:rPr lang="en-US" sz="5213" u="sng">
                <a:solidFill>
                  <a:srgbClr val="163E6B"/>
                </a:solidFill>
                <a:latin typeface="Cardo"/>
                <a:ea typeface="Cardo"/>
                <a:cs typeface="Cardo"/>
                <a:sym typeface="Cardo"/>
              </a:rPr>
              <a:t>SKCDS:</a:t>
            </a:r>
          </a:p>
          <a:p>
            <a:pPr algn="l" marL="1105154" indent="-552577" lvl="1">
              <a:lnSpc>
                <a:spcPts val="7166"/>
              </a:lnSpc>
              <a:buFont typeface="Arial"/>
              <a:buChar char="•"/>
            </a:pPr>
            <a:r>
              <a:rPr lang="en-US" sz="5118">
                <a:solidFill>
                  <a:srgbClr val="163E6B"/>
                </a:solidFill>
                <a:latin typeface="Cardo"/>
                <a:ea typeface="Cardo"/>
                <a:cs typeface="Cardo"/>
                <a:sym typeface="Cardo"/>
              </a:rPr>
              <a:t>Turnover, hand-offs &amp; drops</a:t>
            </a:r>
          </a:p>
          <a:p>
            <a:pPr algn="l" marL="1105154" indent="-552577" lvl="1">
              <a:lnSpc>
                <a:spcPts val="7166"/>
              </a:lnSpc>
              <a:buFont typeface="Arial"/>
              <a:buChar char="•"/>
            </a:pPr>
            <a:r>
              <a:rPr lang="en-US" sz="5118">
                <a:solidFill>
                  <a:srgbClr val="163E6B"/>
                </a:solidFill>
                <a:latin typeface="Cardo"/>
                <a:ea typeface="Cardo"/>
                <a:cs typeface="Cardo"/>
                <a:sym typeface="Cardo"/>
              </a:rPr>
              <a:t>Low visibility/awareness</a:t>
            </a:r>
          </a:p>
          <a:p>
            <a:pPr algn="l" marL="1105154" indent="-552577" lvl="1">
              <a:lnSpc>
                <a:spcPts val="7166"/>
              </a:lnSpc>
              <a:buFont typeface="Arial"/>
              <a:buChar char="•"/>
            </a:pPr>
            <a:r>
              <a:rPr lang="en-US" sz="5118">
                <a:solidFill>
                  <a:srgbClr val="163E6B"/>
                </a:solidFill>
                <a:latin typeface="Cardo"/>
                <a:ea typeface="Cardo"/>
                <a:cs typeface="Cardo"/>
                <a:sym typeface="Cardo"/>
              </a:rPr>
              <a:t>Frustration &amp; Confusion</a:t>
            </a:r>
          </a:p>
          <a:p>
            <a:pPr algn="l" marL="1105154" indent="-552577" lvl="1">
              <a:lnSpc>
                <a:spcPts val="7166"/>
              </a:lnSpc>
              <a:buFont typeface="Arial"/>
              <a:buChar char="•"/>
            </a:pPr>
            <a:r>
              <a:rPr lang="en-US" sz="5118">
                <a:solidFill>
                  <a:srgbClr val="163E6B"/>
                </a:solidFill>
                <a:latin typeface="Cardo"/>
                <a:ea typeface="Cardo"/>
                <a:cs typeface="Cardo"/>
                <a:sym typeface="Cardo"/>
              </a:rPr>
              <a:t>MS, Google, personal, org</a:t>
            </a: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298782" y="648648"/>
            <a:ext cx="10155892" cy="1048163"/>
          </a:xfrm>
          <a:prstGeom prst="rect">
            <a:avLst/>
          </a:prstGeom>
        </p:spPr>
        <p:txBody>
          <a:bodyPr anchor="t" rtlCol="false" tIns="0" lIns="0" bIns="0" rIns="0">
            <a:spAutoFit/>
          </a:bodyPr>
          <a:lstStyle/>
          <a:p>
            <a:pPr algn="ctr">
              <a:lnSpc>
                <a:spcPts val="8644"/>
              </a:lnSpc>
            </a:pPr>
            <a:r>
              <a:rPr lang="en-US" sz="6174" b="true">
                <a:solidFill>
                  <a:srgbClr val="163E6B"/>
                </a:solidFill>
                <a:latin typeface="Cardo Bold"/>
                <a:ea typeface="Cardo Bold"/>
                <a:cs typeface="Cardo Bold"/>
                <a:sym typeface="Cardo Bold"/>
              </a:rPr>
              <a:t>Asana will bring..</a:t>
            </a:r>
          </a:p>
        </p:txBody>
      </p:sp>
      <p:sp>
        <p:nvSpPr>
          <p:cNvPr name="TextBox 6" id="6"/>
          <p:cNvSpPr txBox="true"/>
          <p:nvPr/>
        </p:nvSpPr>
        <p:spPr>
          <a:xfrm rot="0">
            <a:off x="1806225" y="3603890"/>
            <a:ext cx="12928550" cy="4188828"/>
          </a:xfrm>
          <a:prstGeom prst="rect">
            <a:avLst/>
          </a:prstGeom>
        </p:spPr>
        <p:txBody>
          <a:bodyPr anchor="t" rtlCol="false" tIns="0" lIns="0" bIns="0" rIns="0">
            <a:spAutoFit/>
          </a:bodyPr>
          <a:lstStyle/>
          <a:p>
            <a:pPr algn="l">
              <a:lnSpc>
                <a:spcPts val="11144"/>
              </a:lnSpc>
            </a:pPr>
            <a:r>
              <a:rPr lang="en-US" sz="7960">
                <a:solidFill>
                  <a:srgbClr val="163E6B"/>
                </a:solidFill>
                <a:latin typeface="Cardo"/>
                <a:ea typeface="Cardo"/>
                <a:cs typeface="Cardo"/>
                <a:sym typeface="Cardo"/>
              </a:rPr>
              <a:t>One organized location where committees, Staff and Volunteers can operate. </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298782" y="648648"/>
            <a:ext cx="10155892" cy="1048163"/>
          </a:xfrm>
          <a:prstGeom prst="rect">
            <a:avLst/>
          </a:prstGeom>
        </p:spPr>
        <p:txBody>
          <a:bodyPr anchor="t" rtlCol="false" tIns="0" lIns="0" bIns="0" rIns="0">
            <a:spAutoFit/>
          </a:bodyPr>
          <a:lstStyle/>
          <a:p>
            <a:pPr algn="ctr">
              <a:lnSpc>
                <a:spcPts val="8644"/>
              </a:lnSpc>
            </a:pPr>
            <a:r>
              <a:rPr lang="en-US" sz="6174" b="true">
                <a:solidFill>
                  <a:srgbClr val="163E6B"/>
                </a:solidFill>
                <a:latin typeface="Cardo Bold"/>
                <a:ea typeface="Cardo Bold"/>
                <a:cs typeface="Cardo Bold"/>
                <a:sym typeface="Cardo Bold"/>
              </a:rPr>
              <a:t>How to Log In</a:t>
            </a:r>
          </a:p>
        </p:txBody>
      </p:sp>
      <p:sp>
        <p:nvSpPr>
          <p:cNvPr name="TextBox 6" id="6"/>
          <p:cNvSpPr txBox="true"/>
          <p:nvPr/>
        </p:nvSpPr>
        <p:spPr>
          <a:xfrm rot="0">
            <a:off x="1028700" y="2891790"/>
            <a:ext cx="16030337" cy="5170170"/>
          </a:xfrm>
          <a:prstGeom prst="rect">
            <a:avLst/>
          </a:prstGeom>
        </p:spPr>
        <p:txBody>
          <a:bodyPr anchor="t" rtlCol="false" tIns="0" lIns="0" bIns="0" rIns="0">
            <a:spAutoFit/>
          </a:bodyPr>
          <a:lstStyle/>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Look for an invitation from Asana in your email.</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Select the link to join the SKCDS Asana workspace or project.</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Sign in using the email address that received the invitation.</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Create a password or use an available sign-in method.</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Confirm that you can see the SKCDS project.</a:t>
            </a:r>
          </a:p>
          <a:p>
            <a:pPr algn="l">
              <a:lnSpc>
                <a:spcPts val="5880"/>
              </a:lnSpc>
            </a:pPr>
          </a:p>
          <a:p>
            <a:pPr algn="l">
              <a:lnSpc>
                <a:spcPts val="5880"/>
              </a:lnSpc>
            </a:pPr>
            <a:r>
              <a:rPr lang="en-US" b="true" sz="4200">
                <a:solidFill>
                  <a:srgbClr val="163E6B"/>
                </a:solidFill>
                <a:latin typeface="Cardo Bold"/>
                <a:ea typeface="Cardo Bold"/>
                <a:cs typeface="Cardo Bold"/>
                <a:sym typeface="Cardo Bold"/>
              </a:rPr>
              <a:t>Asana.com </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298782" y="648648"/>
            <a:ext cx="10155892" cy="1048163"/>
          </a:xfrm>
          <a:prstGeom prst="rect">
            <a:avLst/>
          </a:prstGeom>
        </p:spPr>
        <p:txBody>
          <a:bodyPr anchor="t" rtlCol="false" tIns="0" lIns="0" bIns="0" rIns="0">
            <a:spAutoFit/>
          </a:bodyPr>
          <a:lstStyle/>
          <a:p>
            <a:pPr algn="ctr">
              <a:lnSpc>
                <a:spcPts val="8644"/>
              </a:lnSpc>
            </a:pPr>
            <a:r>
              <a:rPr lang="en-US" sz="6174" b="true">
                <a:solidFill>
                  <a:srgbClr val="163E6B"/>
                </a:solidFill>
                <a:latin typeface="Cardo Bold"/>
                <a:ea typeface="Cardo Bold"/>
                <a:cs typeface="Cardo Bold"/>
                <a:sym typeface="Cardo Bold"/>
              </a:rPr>
              <a:t>What you will see</a:t>
            </a:r>
          </a:p>
        </p:txBody>
      </p:sp>
      <p:sp>
        <p:nvSpPr>
          <p:cNvPr name="TextBox 6" id="6"/>
          <p:cNvSpPr txBox="true"/>
          <p:nvPr/>
        </p:nvSpPr>
        <p:spPr>
          <a:xfrm rot="0">
            <a:off x="1302109" y="1435323"/>
            <a:ext cx="14389298" cy="7399020"/>
          </a:xfrm>
          <a:prstGeom prst="rect">
            <a:avLst/>
          </a:prstGeom>
        </p:spPr>
        <p:txBody>
          <a:bodyPr anchor="t" rtlCol="false" tIns="0" lIns="0" bIns="0" rIns="0">
            <a:spAutoFit/>
          </a:bodyPr>
          <a:lstStyle/>
          <a:p>
            <a:pPr algn="l">
              <a:lnSpc>
                <a:spcPts val="5880"/>
              </a:lnSpc>
            </a:pP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Sections organized by meeting, event, or work category</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Individual tasks and action items</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Assigned task owners</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Due dates</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Current status</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Comments and discussion history</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Attachments and supporting materials</a:t>
            </a:r>
          </a:p>
          <a:p>
            <a:pPr algn="l" marL="906780" indent="-453390" lvl="1">
              <a:lnSpc>
                <a:spcPts val="5880"/>
              </a:lnSpc>
              <a:buFont typeface="Arial"/>
              <a:buChar char="•"/>
            </a:pPr>
            <a:r>
              <a:rPr lang="en-US" b="true" sz="4200">
                <a:solidFill>
                  <a:srgbClr val="163E6B"/>
                </a:solidFill>
                <a:latin typeface="Cardo Bold"/>
                <a:ea typeface="Cardo Bold"/>
                <a:cs typeface="Cardo Bold"/>
                <a:sym typeface="Cardo Bold"/>
              </a:rPr>
              <a:t>Completed and deferred project</a:t>
            </a:r>
            <a:r>
              <a:rPr lang="en-US" b="true" sz="4200">
                <a:solidFill>
                  <a:srgbClr val="163E6B"/>
                </a:solidFill>
                <a:latin typeface="Cardo Bold"/>
                <a:ea typeface="Cardo Bold"/>
                <a:cs typeface="Cardo Bold"/>
                <a:sym typeface="Cardo Bold"/>
              </a:rPr>
              <a:t>s</a:t>
            </a:r>
          </a:p>
          <a:p>
            <a:pPr algn="l">
              <a:lnSpc>
                <a:spcPts val="588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599EBF"/>
        </a:solidFill>
      </p:bgPr>
    </p:bg>
    <p:spTree>
      <p:nvGrpSpPr>
        <p:cNvPr id="1" name=""/>
        <p:cNvGrpSpPr/>
        <p:nvPr/>
      </p:nvGrpSpPr>
      <p:grpSpPr>
        <a:xfrm>
          <a:off x="0" y="0"/>
          <a:ext cx="0" cy="0"/>
          <a:chOff x="0" y="0"/>
          <a:chExt cx="0" cy="0"/>
        </a:xfrm>
      </p:grpSpPr>
      <p:sp>
        <p:nvSpPr>
          <p:cNvPr name="Freeform 2" id="2"/>
          <p:cNvSpPr/>
          <p:nvPr/>
        </p:nvSpPr>
        <p:spPr>
          <a:xfrm flipH="false" flipV="false" rot="0">
            <a:off x="153810" y="229402"/>
            <a:ext cx="10494048" cy="9828196"/>
          </a:xfrm>
          <a:custGeom>
            <a:avLst/>
            <a:gdLst/>
            <a:ahLst/>
            <a:cxnLst/>
            <a:rect r="r" b="b" t="t" l="l"/>
            <a:pathLst>
              <a:path h="9828196" w="10494048">
                <a:moveTo>
                  <a:pt x="0" y="0"/>
                </a:moveTo>
                <a:lnTo>
                  <a:pt x="10494048" y="0"/>
                </a:lnTo>
                <a:lnTo>
                  <a:pt x="10494048" y="9828196"/>
                </a:lnTo>
                <a:lnTo>
                  <a:pt x="0" y="9828196"/>
                </a:lnTo>
                <a:lnTo>
                  <a:pt x="0" y="0"/>
                </a:lnTo>
                <a:close/>
              </a:path>
            </a:pathLst>
          </a:custGeom>
          <a:blipFill>
            <a:blip r:embed="rId2"/>
            <a:stretch>
              <a:fillRect l="-656" t="0" r="-656" b="-8176"/>
            </a:stretch>
          </a:blipFill>
        </p:spPr>
      </p:sp>
      <p:sp>
        <p:nvSpPr>
          <p:cNvPr name="Freeform 3" id="3"/>
          <p:cNvSpPr/>
          <p:nvPr/>
        </p:nvSpPr>
        <p:spPr>
          <a:xfrm flipH="false" flipV="false" rot="0">
            <a:off x="13775001" y="7838267"/>
            <a:ext cx="2046158" cy="2049057"/>
          </a:xfrm>
          <a:custGeom>
            <a:avLst/>
            <a:gdLst/>
            <a:ahLst/>
            <a:cxnLst/>
            <a:rect r="r" b="b" t="t" l="l"/>
            <a:pathLst>
              <a:path h="2049057" w="2046158">
                <a:moveTo>
                  <a:pt x="0" y="0"/>
                </a:moveTo>
                <a:lnTo>
                  <a:pt x="2046159" y="0"/>
                </a:lnTo>
                <a:lnTo>
                  <a:pt x="2046159" y="2049057"/>
                </a:lnTo>
                <a:lnTo>
                  <a:pt x="0" y="2049057"/>
                </a:lnTo>
                <a:lnTo>
                  <a:pt x="0" y="0"/>
                </a:lnTo>
                <a:close/>
              </a:path>
            </a:pathLst>
          </a:custGeom>
          <a:blipFill>
            <a:blip r:embed="rId3"/>
            <a:stretch>
              <a:fillRect l="0" t="0" r="0" b="0"/>
            </a:stretch>
          </a:blipFill>
        </p:spPr>
      </p:sp>
      <p:sp>
        <p:nvSpPr>
          <p:cNvPr name="TextBox 4" id="4"/>
          <p:cNvSpPr txBox="true"/>
          <p:nvPr/>
        </p:nvSpPr>
        <p:spPr>
          <a:xfrm rot="0">
            <a:off x="8225707" y="105577"/>
            <a:ext cx="12624978" cy="7256235"/>
          </a:xfrm>
          <a:prstGeom prst="rect">
            <a:avLst/>
          </a:prstGeom>
        </p:spPr>
        <p:txBody>
          <a:bodyPr anchor="t" rtlCol="false" tIns="0" lIns="0" bIns="0" rIns="0">
            <a:spAutoFit/>
          </a:bodyPr>
          <a:lstStyle/>
          <a:p>
            <a:pPr algn="ctr">
              <a:lnSpc>
                <a:spcPts val="9759"/>
              </a:lnSpc>
            </a:pPr>
            <a:r>
              <a:rPr lang="en-US" sz="6971" spc="-139">
                <a:solidFill>
                  <a:srgbClr val="FFFFFF"/>
                </a:solidFill>
                <a:latin typeface="Cardo"/>
                <a:ea typeface="Cardo"/>
                <a:cs typeface="Cardo"/>
                <a:sym typeface="Cardo"/>
              </a:rPr>
              <a:t>Welcome!</a:t>
            </a:r>
          </a:p>
          <a:p>
            <a:pPr algn="ctr">
              <a:lnSpc>
                <a:spcPts val="5140"/>
              </a:lnSpc>
            </a:pPr>
          </a:p>
          <a:p>
            <a:pPr algn="ctr">
              <a:lnSpc>
                <a:spcPts val="5140"/>
              </a:lnSpc>
            </a:pPr>
            <a:r>
              <a:rPr lang="en-US" sz="3671" spc="-73" u="sng">
                <a:solidFill>
                  <a:srgbClr val="FFFFFF"/>
                </a:solidFill>
                <a:latin typeface="Cardo"/>
                <a:ea typeface="Cardo"/>
                <a:cs typeface="Cardo"/>
                <a:sym typeface="Cardo"/>
              </a:rPr>
              <a:t>Before we get started:</a:t>
            </a:r>
          </a:p>
          <a:p>
            <a:pPr algn="ctr">
              <a:lnSpc>
                <a:spcPts val="5140"/>
              </a:lnSpc>
            </a:pPr>
          </a:p>
          <a:p>
            <a:pPr algn="ctr">
              <a:lnSpc>
                <a:spcPts val="5140"/>
              </a:lnSpc>
            </a:pPr>
            <a:r>
              <a:rPr lang="en-US" sz="3671" spc="-73">
                <a:solidFill>
                  <a:srgbClr val="FFFFFF"/>
                </a:solidFill>
                <a:latin typeface="Cardo"/>
                <a:ea typeface="Cardo"/>
                <a:cs typeface="Cardo"/>
                <a:sym typeface="Cardo"/>
              </a:rPr>
              <a:t>Bathroom codes in back</a:t>
            </a:r>
          </a:p>
          <a:p>
            <a:pPr algn="ctr">
              <a:lnSpc>
                <a:spcPts val="5140"/>
              </a:lnSpc>
            </a:pPr>
            <a:r>
              <a:rPr lang="en-US" sz="3671" spc="-73">
                <a:solidFill>
                  <a:srgbClr val="FFFFFF"/>
                </a:solidFill>
                <a:latin typeface="Cardo"/>
                <a:ea typeface="Cardo"/>
                <a:cs typeface="Cardo"/>
                <a:sym typeface="Cardo"/>
              </a:rPr>
              <a:t>Refreshments </a:t>
            </a:r>
          </a:p>
          <a:p>
            <a:pPr algn="ctr">
              <a:lnSpc>
                <a:spcPts val="5140"/>
              </a:lnSpc>
            </a:pPr>
            <a:r>
              <a:rPr lang="en-US" sz="3671" spc="-73">
                <a:solidFill>
                  <a:srgbClr val="FFFFFF"/>
                </a:solidFill>
                <a:latin typeface="Cardo"/>
                <a:ea typeface="Cardo"/>
                <a:cs typeface="Cardo"/>
                <a:sym typeface="Cardo"/>
              </a:rPr>
              <a:t>Lunch is at noon</a:t>
            </a:r>
          </a:p>
          <a:p>
            <a:pPr algn="ctr">
              <a:lnSpc>
                <a:spcPts val="5140"/>
              </a:lnSpc>
            </a:pPr>
          </a:p>
          <a:p>
            <a:pPr algn="ctr">
              <a:lnSpc>
                <a:spcPts val="5140"/>
              </a:lnSpc>
            </a:pPr>
            <a:r>
              <a:rPr lang="en-US" sz="3671" spc="-73">
                <a:solidFill>
                  <a:srgbClr val="FFFFFF"/>
                </a:solidFill>
                <a:latin typeface="Cardo"/>
                <a:ea typeface="Cardo"/>
                <a:cs typeface="Cardo"/>
                <a:sym typeface="Cardo"/>
              </a:rPr>
              <a:t>Wi-Fi Password: msreguest</a:t>
            </a:r>
          </a:p>
          <a:p>
            <a:pPr algn="ctr">
              <a:lnSpc>
                <a:spcPts val="1640"/>
              </a:lnSpc>
            </a:pPr>
          </a:p>
          <a:p>
            <a:pPr algn="ctr">
              <a:lnSpc>
                <a:spcPts val="5140"/>
              </a:lnSpc>
              <a:spcBef>
                <a:spcPct val="0"/>
              </a:spcBef>
            </a:pPr>
            <a:r>
              <a:rPr lang="en-US" sz="3671" spc="-73" u="sng">
                <a:solidFill>
                  <a:srgbClr val="FFFFFF"/>
                </a:solidFill>
                <a:latin typeface="Cardo"/>
                <a:ea typeface="Cardo"/>
                <a:cs typeface="Cardo"/>
                <a:sym typeface="Cardo"/>
              </a:rPr>
              <a:t>Orientation Packet:</a:t>
            </a:r>
          </a:p>
        </p:txBody>
      </p:sp>
      <p:sp>
        <p:nvSpPr>
          <p:cNvPr name="TextBox 5" id="5"/>
          <p:cNvSpPr txBox="true"/>
          <p:nvPr/>
        </p:nvSpPr>
        <p:spPr>
          <a:xfrm rot="0">
            <a:off x="-1301348" y="8440991"/>
            <a:ext cx="14388523" cy="1099820"/>
          </a:xfrm>
          <a:prstGeom prst="rect">
            <a:avLst/>
          </a:prstGeom>
        </p:spPr>
        <p:txBody>
          <a:bodyPr anchor="t" rtlCol="false" tIns="0" lIns="0" bIns="0" rIns="0">
            <a:spAutoFit/>
          </a:bodyPr>
          <a:lstStyle/>
          <a:p>
            <a:pPr algn="ctr">
              <a:lnSpc>
                <a:spcPts val="4480"/>
              </a:lnSpc>
            </a:pPr>
            <a:r>
              <a:rPr lang="en-US" sz="3200" spc="-64">
                <a:solidFill>
                  <a:srgbClr val="FFFFFF"/>
                </a:solidFill>
                <a:latin typeface="Cardo"/>
                <a:ea typeface="Cardo"/>
                <a:cs typeface="Cardo"/>
                <a:sym typeface="Cardo"/>
              </a:rPr>
              <a:t>Saturday, August 1</a:t>
            </a:r>
            <a:r>
              <a:rPr lang="en-US" sz="3200" spc="-64">
                <a:solidFill>
                  <a:srgbClr val="FFFFFF"/>
                </a:solidFill>
                <a:latin typeface="Cardo"/>
                <a:ea typeface="Cardo"/>
                <a:cs typeface="Cardo"/>
                <a:sym typeface="Cardo"/>
              </a:rPr>
              <a:t>st</a:t>
            </a:r>
            <a:r>
              <a:rPr lang="en-US" sz="3200" spc="-64">
                <a:solidFill>
                  <a:srgbClr val="FFFFFF"/>
                </a:solidFill>
                <a:latin typeface="Cardo"/>
                <a:ea typeface="Cardo"/>
                <a:cs typeface="Cardo"/>
                <a:sym typeface="Cardo"/>
              </a:rPr>
              <a:t>, 2026 </a:t>
            </a:r>
          </a:p>
          <a:p>
            <a:pPr algn="ctr">
              <a:lnSpc>
                <a:spcPts val="4480"/>
              </a:lnSpc>
              <a:spcBef>
                <a:spcPct val="0"/>
              </a:spcBef>
            </a:pPr>
            <a:r>
              <a:rPr lang="en-US" sz="3200" spc="-64">
                <a:solidFill>
                  <a:srgbClr val="FFFFFF"/>
                </a:solidFill>
                <a:latin typeface="Cardo"/>
                <a:ea typeface="Cardo"/>
                <a:cs typeface="Cardo"/>
                <a:sym typeface="Cardo"/>
              </a:rPr>
              <a:t> 10:00 AM - 3:00 PM | Fourth &amp; Blanchard Building</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13919543" y="3528408"/>
            <a:ext cx="3000886" cy="3230184"/>
          </a:xfrm>
          <a:custGeom>
            <a:avLst/>
            <a:gdLst/>
            <a:ahLst/>
            <a:cxnLst/>
            <a:rect r="r" b="b" t="t" l="l"/>
            <a:pathLst>
              <a:path h="3230184" w="3000886">
                <a:moveTo>
                  <a:pt x="0" y="0"/>
                </a:moveTo>
                <a:lnTo>
                  <a:pt x="3000886" y="0"/>
                </a:lnTo>
                <a:lnTo>
                  <a:pt x="3000886" y="3230184"/>
                </a:lnTo>
                <a:lnTo>
                  <a:pt x="0" y="3230184"/>
                </a:lnTo>
                <a:lnTo>
                  <a:pt x="0" y="0"/>
                </a:lnTo>
                <a:close/>
              </a:path>
            </a:pathLst>
          </a:custGeom>
          <a:blipFill>
            <a:blip r:embed="rId2"/>
            <a:stretch>
              <a:fillRect l="0" t="0" r="-12647" b="0"/>
            </a:stretch>
          </a:blipFill>
        </p:spPr>
      </p:sp>
      <p:sp>
        <p:nvSpPr>
          <p:cNvPr name="TextBox 6" id="6"/>
          <p:cNvSpPr txBox="true"/>
          <p:nvPr/>
        </p:nvSpPr>
        <p:spPr>
          <a:xfrm rot="0">
            <a:off x="298782" y="648648"/>
            <a:ext cx="10155892" cy="1052844"/>
          </a:xfrm>
          <a:prstGeom prst="rect">
            <a:avLst/>
          </a:prstGeom>
        </p:spPr>
        <p:txBody>
          <a:bodyPr anchor="t" rtlCol="false" tIns="0" lIns="0" bIns="0" rIns="0">
            <a:spAutoFit/>
          </a:bodyPr>
          <a:lstStyle/>
          <a:p>
            <a:pPr algn="ctr">
              <a:lnSpc>
                <a:spcPts val="8644"/>
              </a:lnSpc>
            </a:pPr>
            <a:r>
              <a:rPr lang="en-US" b="true" sz="6174" u="sng">
                <a:solidFill>
                  <a:srgbClr val="163E6B"/>
                </a:solidFill>
                <a:latin typeface="Cardo Bold"/>
                <a:ea typeface="Cardo Bold"/>
                <a:cs typeface="Cardo Bold"/>
                <a:sym typeface="Cardo Bold"/>
              </a:rPr>
              <a:t>SKCDS Pilot</a:t>
            </a:r>
          </a:p>
        </p:txBody>
      </p:sp>
      <p:sp>
        <p:nvSpPr>
          <p:cNvPr name="TextBox 7" id="7"/>
          <p:cNvSpPr txBox="true"/>
          <p:nvPr/>
        </p:nvSpPr>
        <p:spPr>
          <a:xfrm rot="0">
            <a:off x="1028700" y="2577885"/>
            <a:ext cx="11043324" cy="2565615"/>
          </a:xfrm>
          <a:prstGeom prst="rect">
            <a:avLst/>
          </a:prstGeom>
        </p:spPr>
        <p:txBody>
          <a:bodyPr anchor="t" rtlCol="false" tIns="0" lIns="0" bIns="0" rIns="0">
            <a:spAutoFit/>
          </a:bodyPr>
          <a:lstStyle/>
          <a:p>
            <a:pPr algn="l" marL="1055560" indent="-527780" lvl="1">
              <a:lnSpc>
                <a:spcPts val="6844"/>
              </a:lnSpc>
              <a:buFont typeface="Arial"/>
              <a:buChar char="•"/>
            </a:pPr>
            <a:r>
              <a:rPr lang="en-US" b="true" sz="4889">
                <a:solidFill>
                  <a:srgbClr val="163E6B"/>
                </a:solidFill>
                <a:latin typeface="Cardo Bold"/>
                <a:ea typeface="Cardo Bold"/>
                <a:cs typeface="Cardo Bold"/>
                <a:sym typeface="Cardo Bold"/>
              </a:rPr>
              <a:t>Migrated Master Calendar to Asana</a:t>
            </a:r>
          </a:p>
          <a:p>
            <a:pPr algn="l" marL="1055560" indent="-527780" lvl="1">
              <a:lnSpc>
                <a:spcPts val="6844"/>
              </a:lnSpc>
              <a:buFont typeface="Arial"/>
              <a:buChar char="•"/>
            </a:pPr>
            <a:r>
              <a:rPr lang="en-US" b="true" sz="4889">
                <a:solidFill>
                  <a:srgbClr val="163E6B"/>
                </a:solidFill>
                <a:latin typeface="Cardo Bold"/>
                <a:ea typeface="Cardo Bold"/>
                <a:cs typeface="Cardo Bold"/>
                <a:sym typeface="Cardo Bold"/>
              </a:rPr>
              <a:t>Membership Committee Pilot</a:t>
            </a:r>
          </a:p>
          <a:p>
            <a:pPr algn="l" marL="1055560" indent="-527780" lvl="1">
              <a:lnSpc>
                <a:spcPts val="6844"/>
              </a:lnSpc>
              <a:buFont typeface="Arial"/>
              <a:buChar char="•"/>
            </a:pPr>
            <a:r>
              <a:rPr lang="en-US" b="true" sz="4889">
                <a:solidFill>
                  <a:srgbClr val="163E6B"/>
                </a:solidFill>
                <a:latin typeface="Cardo Bold"/>
                <a:ea typeface="Cardo Bold"/>
                <a:cs typeface="Cardo Bold"/>
                <a:sym typeface="Cardo Bold"/>
              </a:rPr>
              <a:t>Staff Operations</a:t>
            </a:r>
          </a:p>
        </p:txBody>
      </p:sp>
    </p:spTree>
  </p:cSld>
  <p:clrMapOvr>
    <a:masterClrMapping/>
  </p:clrMapOvr>
</p:sld>
</file>

<file path=ppt/slides/slide2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924187" y="291465"/>
            <a:ext cx="13892808" cy="9627870"/>
          </a:xfrm>
          <a:prstGeom prst="rect">
            <a:avLst/>
          </a:prstGeom>
        </p:spPr>
        <p:txBody>
          <a:bodyPr anchor="t" rtlCol="false" tIns="0" lIns="0" bIns="0" rIns="0">
            <a:spAutoFit/>
          </a:bodyPr>
          <a:lstStyle/>
          <a:p>
            <a:pPr algn="l">
              <a:lnSpc>
                <a:spcPts val="5880"/>
              </a:lnSpc>
            </a:pPr>
            <a:r>
              <a:rPr lang="en-US" sz="4200" u="sng" b="true">
                <a:solidFill>
                  <a:srgbClr val="000000"/>
                </a:solidFill>
                <a:latin typeface="Cardo Bold"/>
                <a:ea typeface="Cardo Bold"/>
                <a:cs typeface="Cardo Bold"/>
                <a:sym typeface="Cardo Bold"/>
              </a:rPr>
              <a:t>Anticipated Benefits:</a:t>
            </a:r>
          </a:p>
          <a:p>
            <a:pPr algn="l">
              <a:lnSpc>
                <a:spcPts val="5880"/>
              </a:lnSpc>
            </a:pPr>
          </a:p>
          <a:p>
            <a:pPr algn="l" marL="906780" indent="-453390" lvl="1">
              <a:lnSpc>
                <a:spcPts val="5880"/>
              </a:lnSpc>
              <a:buFont typeface="Arial"/>
              <a:buChar char="•"/>
            </a:pPr>
            <a:r>
              <a:rPr lang="en-US" sz="4200">
                <a:solidFill>
                  <a:srgbClr val="000000"/>
                </a:solidFill>
                <a:latin typeface="Cardo"/>
                <a:ea typeface="Cardo"/>
                <a:cs typeface="Cardo"/>
                <a:sym typeface="Cardo"/>
              </a:rPr>
              <a:t>Clearer ownership of action items</a:t>
            </a:r>
          </a:p>
          <a:p>
            <a:pPr algn="l" marL="906780" indent="-453390" lvl="1">
              <a:lnSpc>
                <a:spcPts val="5880"/>
              </a:lnSpc>
              <a:buFont typeface="Arial"/>
              <a:buChar char="•"/>
            </a:pPr>
            <a:r>
              <a:rPr lang="en-US" sz="4200">
                <a:solidFill>
                  <a:srgbClr val="000000"/>
                </a:solidFill>
                <a:latin typeface="Cardo"/>
                <a:ea typeface="Cardo"/>
                <a:cs typeface="Cardo"/>
                <a:sym typeface="Cardo"/>
              </a:rPr>
              <a:t>Better preparation before meetings</a:t>
            </a:r>
          </a:p>
          <a:p>
            <a:pPr algn="l" marL="906780" indent="-453390" lvl="1">
              <a:lnSpc>
                <a:spcPts val="5880"/>
              </a:lnSpc>
              <a:buFont typeface="Arial"/>
              <a:buChar char="•"/>
            </a:pPr>
            <a:r>
              <a:rPr lang="en-US" sz="4200">
                <a:solidFill>
                  <a:srgbClr val="000000"/>
                </a:solidFill>
                <a:latin typeface="Cardo"/>
                <a:ea typeface="Cardo"/>
                <a:cs typeface="Cardo"/>
                <a:sym typeface="Cardo"/>
              </a:rPr>
              <a:t>More effective use of meeting time</a:t>
            </a:r>
          </a:p>
          <a:p>
            <a:pPr algn="l" marL="906780" indent="-453390" lvl="1">
              <a:lnSpc>
                <a:spcPts val="5880"/>
              </a:lnSpc>
              <a:buFont typeface="Arial"/>
              <a:buChar char="•"/>
            </a:pPr>
            <a:r>
              <a:rPr lang="en-US" sz="4200">
                <a:solidFill>
                  <a:srgbClr val="000000"/>
                </a:solidFill>
                <a:latin typeface="Cardo"/>
                <a:ea typeface="Cardo"/>
                <a:cs typeface="Cardo"/>
                <a:sym typeface="Cardo"/>
              </a:rPr>
              <a:t>Stronger coordination between staff and volunteer leaders</a:t>
            </a:r>
          </a:p>
          <a:p>
            <a:pPr algn="l" marL="906780" indent="-453390" lvl="1">
              <a:lnSpc>
                <a:spcPts val="5880"/>
              </a:lnSpc>
              <a:buFont typeface="Arial"/>
              <a:buChar char="•"/>
            </a:pPr>
            <a:r>
              <a:rPr lang="en-US" sz="4200">
                <a:solidFill>
                  <a:srgbClr val="000000"/>
                </a:solidFill>
                <a:latin typeface="Cardo"/>
                <a:ea typeface="Cardo"/>
                <a:cs typeface="Cardo"/>
                <a:sym typeface="Cardo"/>
              </a:rPr>
              <a:t>Fewer missed or duplicated tasks (working on currently)</a:t>
            </a:r>
          </a:p>
          <a:p>
            <a:pPr algn="l" marL="906780" indent="-453390" lvl="1">
              <a:lnSpc>
                <a:spcPts val="5880"/>
              </a:lnSpc>
              <a:buFont typeface="Arial"/>
              <a:buChar char="•"/>
            </a:pPr>
            <a:r>
              <a:rPr lang="en-US" sz="4200">
                <a:solidFill>
                  <a:srgbClr val="000000"/>
                </a:solidFill>
                <a:latin typeface="Cardo"/>
                <a:ea typeface="Cardo"/>
                <a:cs typeface="Cardo"/>
                <a:sym typeface="Cardo"/>
              </a:rPr>
              <a:t>Improved visibility into project status</a:t>
            </a:r>
          </a:p>
          <a:p>
            <a:pPr algn="l" marL="906780" indent="-453390" lvl="1">
              <a:lnSpc>
                <a:spcPts val="5880"/>
              </a:lnSpc>
              <a:buFont typeface="Arial"/>
              <a:buChar char="•"/>
            </a:pPr>
            <a:r>
              <a:rPr lang="en-US" sz="4200">
                <a:solidFill>
                  <a:srgbClr val="000000"/>
                </a:solidFill>
                <a:latin typeface="Cardo"/>
                <a:ea typeface="Cardo"/>
                <a:cs typeface="Cardo"/>
                <a:sym typeface="Cardo"/>
              </a:rPr>
              <a:t>More consistent handoffs during leadership transitions</a:t>
            </a:r>
          </a:p>
          <a:p>
            <a:pPr algn="l" marL="906780" indent="-453390" lvl="1">
              <a:lnSpc>
                <a:spcPts val="5880"/>
              </a:lnSpc>
              <a:buFont typeface="Arial"/>
              <a:buChar char="•"/>
            </a:pPr>
            <a:r>
              <a:rPr lang="en-US" sz="4200">
                <a:solidFill>
                  <a:srgbClr val="000000"/>
                </a:solidFill>
                <a:latin typeface="Cardo"/>
                <a:ea typeface="Cardo"/>
                <a:cs typeface="Cardo"/>
                <a:sym typeface="Cardo"/>
              </a:rPr>
              <a:t>Better documentation for future planning</a:t>
            </a:r>
          </a:p>
          <a:p>
            <a:pPr algn="l" marL="906780" indent="-453390" lvl="1">
              <a:lnSpc>
                <a:spcPts val="5880"/>
              </a:lnSpc>
              <a:buFont typeface="Arial"/>
              <a:buChar char="•"/>
            </a:pPr>
            <a:r>
              <a:rPr lang="en-US" sz="4200">
                <a:solidFill>
                  <a:srgbClr val="000000"/>
                </a:solidFill>
                <a:latin typeface="Cardo"/>
                <a:ea typeface="Cardo"/>
                <a:cs typeface="Cardo"/>
                <a:sym typeface="Cardo"/>
              </a:rPr>
              <a:t>A sustainable record of institutional knowledge</a:t>
            </a:r>
          </a:p>
          <a:p>
            <a:pPr algn="ctr">
              <a:lnSpc>
                <a:spcPts val="5880"/>
              </a:lnSpc>
            </a:pPr>
          </a:p>
          <a:p>
            <a:pPr algn="ctr">
              <a:lnSpc>
                <a:spcPts val="5880"/>
              </a:lnSpc>
            </a:pPr>
            <a:r>
              <a:rPr lang="en-US" sz="4200">
                <a:solidFill>
                  <a:srgbClr val="000000"/>
                </a:solidFill>
                <a:latin typeface="Cardo"/>
                <a:ea typeface="Cardo"/>
                <a:cs typeface="Cardo"/>
                <a:sym typeface="Cardo"/>
              </a:rPr>
              <a:t>O</a:t>
            </a:r>
            <a:r>
              <a:rPr lang="en-US" sz="4200" b="true">
                <a:solidFill>
                  <a:srgbClr val="000000"/>
                </a:solidFill>
                <a:latin typeface="Cardo Bold"/>
                <a:ea typeface="Cardo Bold"/>
                <a:cs typeface="Cardo Bold"/>
                <a:sym typeface="Cardo Bold"/>
              </a:rPr>
              <a:t>ne place for all communication</a:t>
            </a: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954566" y="2148840"/>
            <a:ext cx="15880081" cy="5913120"/>
          </a:xfrm>
          <a:prstGeom prst="rect">
            <a:avLst/>
          </a:prstGeom>
        </p:spPr>
        <p:txBody>
          <a:bodyPr anchor="t" rtlCol="false" tIns="0" lIns="0" bIns="0" rIns="0">
            <a:spAutoFit/>
          </a:bodyPr>
          <a:lstStyle/>
          <a:p>
            <a:pPr algn="l">
              <a:lnSpc>
                <a:spcPts val="5880"/>
              </a:lnSpc>
            </a:pPr>
            <a:r>
              <a:rPr lang="en-US" sz="4200" u="sng" b="true">
                <a:solidFill>
                  <a:srgbClr val="000000"/>
                </a:solidFill>
                <a:latin typeface="Cardo Bold"/>
                <a:ea typeface="Cardo Bold"/>
                <a:cs typeface="Cardo Bold"/>
                <a:sym typeface="Cardo Bold"/>
              </a:rPr>
              <a:t>During the pilot:</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The structure may be adjusted as we learn what works</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S</a:t>
            </a:r>
            <a:r>
              <a:rPr lang="en-US" b="true" sz="4200">
                <a:solidFill>
                  <a:srgbClr val="000000"/>
                </a:solidFill>
                <a:latin typeface="Cardo Bold"/>
                <a:ea typeface="Cardo Bold"/>
                <a:cs typeface="Cardo Bold"/>
                <a:sym typeface="Cardo Bold"/>
              </a:rPr>
              <a:t>ome processes may initially feel unfamiliar</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Staff </a:t>
            </a:r>
            <a:r>
              <a:rPr lang="en-US" b="true" sz="4200">
                <a:solidFill>
                  <a:srgbClr val="000000"/>
                </a:solidFill>
                <a:latin typeface="Cardo Bold"/>
                <a:ea typeface="Cardo Bold"/>
                <a:cs typeface="Cardo Bold"/>
                <a:sym typeface="Cardo Bold"/>
              </a:rPr>
              <a:t>will provide guidance and respond to questions</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C</a:t>
            </a:r>
            <a:r>
              <a:rPr lang="en-US" b="true" sz="4200">
                <a:solidFill>
                  <a:srgbClr val="000000"/>
                </a:solidFill>
                <a:latin typeface="Cardo Bold"/>
                <a:ea typeface="Cardo Bold"/>
                <a:cs typeface="Cardo Bold"/>
                <a:sym typeface="Cardo Bold"/>
              </a:rPr>
              <a:t>ommittee feedback will be encouraged</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Expectations will be introduced gradually</a:t>
            </a:r>
          </a:p>
          <a:p>
            <a:pPr algn="l" marL="906780" indent="-453390" lvl="1">
              <a:lnSpc>
                <a:spcPts val="5880"/>
              </a:lnSpc>
              <a:buFont typeface="Arial"/>
              <a:buChar char="•"/>
            </a:pPr>
            <a:r>
              <a:rPr lang="en-US" b="true" sz="4200">
                <a:solidFill>
                  <a:srgbClr val="000000"/>
                </a:solidFill>
                <a:latin typeface="Cardo Bold"/>
                <a:ea typeface="Cardo Bold"/>
                <a:cs typeface="Cardo Bold"/>
                <a:sym typeface="Cardo Bold"/>
              </a:rPr>
              <a:t>We will work through technical and</a:t>
            </a:r>
            <a:r>
              <a:rPr lang="en-US" b="true" sz="4200">
                <a:solidFill>
                  <a:srgbClr val="000000"/>
                </a:solidFill>
                <a:latin typeface="Cardo Bold"/>
                <a:ea typeface="Cardo Bold"/>
                <a:cs typeface="Cardo Bold"/>
                <a:sym typeface="Cardo Bold"/>
              </a:rPr>
              <a:t> workflow issues together</a:t>
            </a:r>
          </a:p>
          <a:p>
            <a:pPr algn="ctr">
              <a:lnSpc>
                <a:spcPts val="5880"/>
              </a:lnSpc>
            </a:pPr>
          </a:p>
        </p:txBody>
      </p:sp>
      <p:sp>
        <p:nvSpPr>
          <p:cNvPr name="TextBox 3" id="3"/>
          <p:cNvSpPr txBox="true"/>
          <p:nvPr/>
        </p:nvSpPr>
        <p:spPr>
          <a:xfrm rot="0">
            <a:off x="9882443" y="615315"/>
            <a:ext cx="5084922" cy="887096"/>
          </a:xfrm>
          <a:prstGeom prst="rect">
            <a:avLst/>
          </a:prstGeom>
        </p:spPr>
        <p:txBody>
          <a:bodyPr anchor="t" rtlCol="false" tIns="0" lIns="0" bIns="0" rIns="0">
            <a:spAutoFit/>
          </a:bodyPr>
          <a:lstStyle/>
          <a:p>
            <a:pPr algn="ctr">
              <a:lnSpc>
                <a:spcPts val="7279"/>
              </a:lnSpc>
            </a:pPr>
            <a:r>
              <a:rPr lang="en-US" sz="5199" b="true">
                <a:solidFill>
                  <a:srgbClr val="000000"/>
                </a:solidFill>
                <a:latin typeface="Cardo Bold"/>
                <a:ea typeface="Cardo Bold"/>
                <a:cs typeface="Cardo Bold"/>
                <a:sym typeface="Cardo Bold"/>
              </a:rPr>
              <a:t>What to Expect:</a:t>
            </a:r>
            <a:r>
              <a:rPr lang="en-US" sz="5199">
                <a:solidFill>
                  <a:srgbClr val="000000"/>
                </a:solidFill>
                <a:latin typeface="Cardo"/>
                <a:ea typeface="Cardo"/>
                <a:cs typeface="Cardo"/>
                <a:sym typeface="Cardo"/>
              </a:rPr>
              <a:t>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834343"/>
            <a:ext cx="18288000" cy="739583"/>
            <a:chOff x="0" y="0"/>
            <a:chExt cx="4816593" cy="194787"/>
          </a:xfrm>
        </p:grpSpPr>
        <p:sp>
          <p:nvSpPr>
            <p:cNvPr name="Freeform 3" id="3"/>
            <p:cNvSpPr/>
            <p:nvPr/>
          </p:nvSpPr>
          <p:spPr>
            <a:xfrm flipH="false" flipV="false" rot="0">
              <a:off x="0" y="0"/>
              <a:ext cx="4816592" cy="194787"/>
            </a:xfrm>
            <a:custGeom>
              <a:avLst/>
              <a:gdLst/>
              <a:ahLst/>
              <a:cxnLst/>
              <a:rect r="r" b="b" t="t" l="l"/>
              <a:pathLst>
                <a:path h="194787" w="4816592">
                  <a:moveTo>
                    <a:pt x="0" y="0"/>
                  </a:moveTo>
                  <a:lnTo>
                    <a:pt x="4816592" y="0"/>
                  </a:lnTo>
                  <a:lnTo>
                    <a:pt x="4816592" y="194787"/>
                  </a:lnTo>
                  <a:lnTo>
                    <a:pt x="0" y="194787"/>
                  </a:lnTo>
                  <a:close/>
                </a:path>
              </a:pathLst>
            </a:custGeom>
            <a:solidFill>
              <a:srgbClr val="002556"/>
            </a:solidFill>
          </p:spPr>
        </p:sp>
        <p:sp>
          <p:nvSpPr>
            <p:cNvPr name="TextBox 4" id="4"/>
            <p:cNvSpPr txBox="true"/>
            <p:nvPr/>
          </p:nvSpPr>
          <p:spPr>
            <a:xfrm>
              <a:off x="0" y="-38100"/>
              <a:ext cx="4816593" cy="232887"/>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773117" y="1545139"/>
            <a:ext cx="10738978" cy="6040675"/>
          </a:xfrm>
          <a:custGeom>
            <a:avLst/>
            <a:gdLst/>
            <a:ahLst/>
            <a:cxnLst/>
            <a:rect r="r" b="b" t="t" l="l"/>
            <a:pathLst>
              <a:path h="6040675" w="10738978">
                <a:moveTo>
                  <a:pt x="0" y="0"/>
                </a:moveTo>
                <a:lnTo>
                  <a:pt x="10738978" y="0"/>
                </a:lnTo>
                <a:lnTo>
                  <a:pt x="10738978" y="6040675"/>
                </a:lnTo>
                <a:lnTo>
                  <a:pt x="0" y="6040675"/>
                </a:lnTo>
                <a:lnTo>
                  <a:pt x="0" y="0"/>
                </a:lnTo>
                <a:close/>
              </a:path>
            </a:pathLst>
          </a:custGeom>
          <a:blipFill>
            <a:blip r:embed="rId2"/>
            <a:stretch>
              <a:fillRect l="0" t="0" r="0" b="0"/>
            </a:stretch>
          </a:blipFill>
        </p:spPr>
      </p:sp>
      <p:sp>
        <p:nvSpPr>
          <p:cNvPr name="TextBox 6" id="6"/>
          <p:cNvSpPr txBox="true"/>
          <p:nvPr/>
        </p:nvSpPr>
        <p:spPr>
          <a:xfrm rot="0">
            <a:off x="12027087" y="7137175"/>
            <a:ext cx="6260913" cy="1376045"/>
          </a:xfrm>
          <a:prstGeom prst="rect">
            <a:avLst/>
          </a:prstGeom>
        </p:spPr>
        <p:txBody>
          <a:bodyPr anchor="t" rtlCol="false" tIns="0" lIns="0" bIns="0" rIns="0">
            <a:spAutoFit/>
          </a:bodyPr>
          <a:lstStyle/>
          <a:p>
            <a:pPr algn="ctr">
              <a:lnSpc>
                <a:spcPts val="5880"/>
              </a:lnSpc>
            </a:pPr>
            <a:r>
              <a:rPr lang="en-US" sz="4200" b="true">
                <a:solidFill>
                  <a:srgbClr val="163E6B"/>
                </a:solidFill>
                <a:latin typeface="Cardo Bold"/>
                <a:ea typeface="Cardo Bold"/>
                <a:cs typeface="Cardo Bold"/>
                <a:sym typeface="Cardo Bold"/>
              </a:rPr>
              <a:t>Saturday, August 1</a:t>
            </a:r>
            <a:r>
              <a:rPr lang="en-US" sz="4200" b="true">
                <a:solidFill>
                  <a:srgbClr val="163E6B"/>
                </a:solidFill>
                <a:latin typeface="Cardo Bold"/>
                <a:ea typeface="Cardo Bold"/>
                <a:cs typeface="Cardo Bold"/>
                <a:sym typeface="Cardo Bold"/>
              </a:rPr>
              <a:t>st</a:t>
            </a:r>
            <a:r>
              <a:rPr lang="en-US" sz="4200" b="true">
                <a:solidFill>
                  <a:srgbClr val="163E6B"/>
                </a:solidFill>
                <a:latin typeface="Cardo Bold"/>
                <a:ea typeface="Cardo Bold"/>
                <a:cs typeface="Cardo Bold"/>
                <a:sym typeface="Cardo Bold"/>
              </a:rPr>
              <a:t>,</a:t>
            </a:r>
            <a:r>
              <a:rPr lang="en-US" b="true" sz="4200">
                <a:solidFill>
                  <a:srgbClr val="163E6B"/>
                </a:solidFill>
                <a:latin typeface="Cardo Bold"/>
                <a:ea typeface="Cardo Bold"/>
                <a:cs typeface="Cardo Bold"/>
                <a:sym typeface="Cardo Bold"/>
              </a:rPr>
              <a:t> 2026</a:t>
            </a:r>
          </a:p>
          <a:p>
            <a:pPr algn="ctr">
              <a:lnSpc>
                <a:spcPts val="5180"/>
              </a:lnSpc>
            </a:pPr>
            <a:r>
              <a:rPr lang="en-US" b="true" sz="3700">
                <a:solidFill>
                  <a:srgbClr val="163E6B"/>
                </a:solidFill>
                <a:latin typeface="Cardo Bold"/>
                <a:ea typeface="Cardo Bold"/>
                <a:cs typeface="Cardo Bold"/>
                <a:sym typeface="Cardo Bold"/>
              </a:rPr>
              <a:t>Tarah Hedman, M.B.A </a:t>
            </a:r>
          </a:p>
        </p:txBody>
      </p:sp>
      <p:sp>
        <p:nvSpPr>
          <p:cNvPr name="TextBox 7" id="7"/>
          <p:cNvSpPr txBox="true"/>
          <p:nvPr/>
        </p:nvSpPr>
        <p:spPr>
          <a:xfrm rot="0">
            <a:off x="13116370" y="2526749"/>
            <a:ext cx="6052614" cy="1701268"/>
          </a:xfrm>
          <a:prstGeom prst="rect">
            <a:avLst/>
          </a:prstGeom>
        </p:spPr>
        <p:txBody>
          <a:bodyPr anchor="t" rtlCol="false" tIns="0" lIns="0" bIns="0" rIns="0">
            <a:spAutoFit/>
          </a:bodyPr>
          <a:lstStyle/>
          <a:p>
            <a:pPr algn="l">
              <a:lnSpc>
                <a:spcPts val="13854"/>
              </a:lnSpc>
            </a:pPr>
            <a:r>
              <a:rPr lang="en-US" sz="9895" b="true">
                <a:solidFill>
                  <a:srgbClr val="163E6B"/>
                </a:solidFill>
                <a:latin typeface="Cardo Bold"/>
                <a:ea typeface="Cardo Bold"/>
                <a:cs typeface="Cardo Bold"/>
                <a:sym typeface="Cardo Bold"/>
              </a:rPr>
              <a:t>Q&amp;A</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23494" r="0" b="23494"/>
          <a:stretch>
            <a:fillRect/>
          </a:stretch>
        </p:blipFill>
        <p:spPr>
          <a:xfrm flipH="false" flipV="false" rot="0">
            <a:off x="8410280" y="1028700"/>
            <a:ext cx="8849020" cy="8229600"/>
          </a:xfrm>
          <a:prstGeom prst="rect">
            <a:avLst/>
          </a:prstGeom>
        </p:spPr>
      </p:pic>
      <p:sp>
        <p:nvSpPr>
          <p:cNvPr name="TextBox 3" id="3"/>
          <p:cNvSpPr txBox="true"/>
          <p:nvPr/>
        </p:nvSpPr>
        <p:spPr>
          <a:xfrm rot="0">
            <a:off x="223926" y="933450"/>
            <a:ext cx="8437536" cy="8184515"/>
          </a:xfrm>
          <a:prstGeom prst="rect">
            <a:avLst/>
          </a:prstGeom>
        </p:spPr>
        <p:txBody>
          <a:bodyPr anchor="t" rtlCol="false" tIns="0" lIns="0" bIns="0" rIns="0">
            <a:spAutoFit/>
          </a:bodyPr>
          <a:lstStyle/>
          <a:p>
            <a:pPr algn="ctr">
              <a:lnSpc>
                <a:spcPts val="6719"/>
              </a:lnSpc>
            </a:pPr>
            <a:r>
              <a:rPr lang="en-US" b="true" sz="4799" u="sng">
                <a:solidFill>
                  <a:srgbClr val="000000"/>
                </a:solidFill>
                <a:latin typeface="Cardo Bold"/>
                <a:ea typeface="Cardo Bold"/>
                <a:cs typeface="Cardo Bold"/>
                <a:sym typeface="Cardo Bold"/>
              </a:rPr>
              <a:t>Financial Update</a:t>
            </a:r>
          </a:p>
          <a:p>
            <a:pPr algn="ctr">
              <a:lnSpc>
                <a:spcPts val="5880"/>
              </a:lnSpc>
            </a:pPr>
          </a:p>
          <a:p>
            <a:pPr algn="ctr">
              <a:lnSpc>
                <a:spcPts val="5880"/>
              </a:lnSpc>
            </a:pPr>
          </a:p>
          <a:p>
            <a:pPr algn="l" marL="906780" indent="-453390" lvl="1">
              <a:lnSpc>
                <a:spcPts val="5880"/>
              </a:lnSpc>
              <a:buFont typeface="Arial"/>
              <a:buChar char="•"/>
            </a:pPr>
            <a:r>
              <a:rPr lang="en-US" sz="4200">
                <a:solidFill>
                  <a:srgbClr val="000000"/>
                </a:solidFill>
                <a:latin typeface="Cardo"/>
                <a:ea typeface="Cardo"/>
                <a:cs typeface="Cardo"/>
                <a:sym typeface="Cardo"/>
              </a:rPr>
              <a:t>Checks for HOD</a:t>
            </a:r>
          </a:p>
          <a:p>
            <a:pPr algn="l">
              <a:lnSpc>
                <a:spcPts val="5880"/>
              </a:lnSpc>
            </a:pPr>
          </a:p>
          <a:p>
            <a:pPr algn="ctr">
              <a:lnSpc>
                <a:spcPts val="5880"/>
              </a:lnSpc>
            </a:pPr>
            <a:r>
              <a:rPr lang="en-US" sz="4200">
                <a:solidFill>
                  <a:srgbClr val="000000"/>
                </a:solidFill>
                <a:latin typeface="Cardo"/>
                <a:ea typeface="Cardo"/>
                <a:cs typeface="Cardo"/>
                <a:sym typeface="Cardo"/>
              </a:rPr>
              <a:t>Accounts Status</a:t>
            </a:r>
          </a:p>
          <a:p>
            <a:pPr algn="l">
              <a:lnSpc>
                <a:spcPts val="5880"/>
              </a:lnSpc>
            </a:pPr>
            <a:r>
              <a:rPr lang="en-US" sz="4200">
                <a:solidFill>
                  <a:srgbClr val="000000"/>
                </a:solidFill>
                <a:latin typeface="Cardo"/>
                <a:ea typeface="Cardo"/>
                <a:cs typeface="Cardo"/>
                <a:sym typeface="Cardo"/>
              </a:rPr>
              <a:t>Checking: $110.401.00</a:t>
            </a:r>
          </a:p>
          <a:p>
            <a:pPr algn="l">
              <a:lnSpc>
                <a:spcPts val="5880"/>
              </a:lnSpc>
            </a:pPr>
            <a:r>
              <a:rPr lang="en-US" sz="4200">
                <a:solidFill>
                  <a:srgbClr val="000000"/>
                </a:solidFill>
                <a:latin typeface="Cardo"/>
                <a:ea typeface="Cardo"/>
                <a:cs typeface="Cardo"/>
                <a:sym typeface="Cardo"/>
              </a:rPr>
              <a:t>Reserve: ~1.6m</a:t>
            </a:r>
          </a:p>
          <a:p>
            <a:pPr algn="l">
              <a:lnSpc>
                <a:spcPts val="5880"/>
              </a:lnSpc>
            </a:pPr>
          </a:p>
          <a:p>
            <a:pPr algn="l">
              <a:lnSpc>
                <a:spcPts val="5600"/>
              </a:lnSpc>
            </a:pPr>
            <a:r>
              <a:rPr lang="en-US" sz="4000">
                <a:solidFill>
                  <a:srgbClr val="000000"/>
                </a:solidFill>
                <a:latin typeface="Cardo"/>
                <a:ea typeface="Cardo"/>
                <a:cs typeface="Cardo"/>
                <a:sym typeface="Cardo"/>
              </a:rPr>
              <a:t>Note: Programs in process </a:t>
            </a:r>
          </a:p>
          <a:p>
            <a:pPr algn="l">
              <a:lnSpc>
                <a:spcPts val="5600"/>
              </a:lnSpc>
            </a:pPr>
            <a:r>
              <a:rPr lang="en-US" sz="4000">
                <a:solidFill>
                  <a:srgbClr val="000000"/>
                </a:solidFill>
                <a:latin typeface="Cardo"/>
                <a:ea typeface="Cardo"/>
                <a:cs typeface="Cardo"/>
                <a:sym typeface="Cardo"/>
              </a:rPr>
              <a:t>(Payments &amp; Req. Deposits)</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5873" y="2366010"/>
            <a:ext cx="7256731" cy="7256731"/>
          </a:xfrm>
          <a:custGeom>
            <a:avLst/>
            <a:gdLst/>
            <a:ahLst/>
            <a:cxnLst/>
            <a:rect r="r" b="b" t="t" l="l"/>
            <a:pathLst>
              <a:path h="7256731" w="7256731">
                <a:moveTo>
                  <a:pt x="0" y="0"/>
                </a:moveTo>
                <a:lnTo>
                  <a:pt x="7256732" y="0"/>
                </a:lnTo>
                <a:lnTo>
                  <a:pt x="7256732" y="7256732"/>
                </a:lnTo>
                <a:lnTo>
                  <a:pt x="0" y="7256732"/>
                </a:lnTo>
                <a:lnTo>
                  <a:pt x="0" y="0"/>
                </a:lnTo>
                <a:close/>
              </a:path>
            </a:pathLst>
          </a:custGeom>
          <a:blipFill>
            <a:blip r:embed="rId2"/>
            <a:stretch>
              <a:fillRect l="0" t="0" r="0" b="0"/>
            </a:stretch>
          </a:blipFill>
        </p:spPr>
      </p:sp>
      <p:sp>
        <p:nvSpPr>
          <p:cNvPr name="TextBox 3" id="3"/>
          <p:cNvSpPr txBox="true"/>
          <p:nvPr/>
        </p:nvSpPr>
        <p:spPr>
          <a:xfrm rot="0">
            <a:off x="1028700" y="742950"/>
            <a:ext cx="11847660" cy="1451610"/>
          </a:xfrm>
          <a:prstGeom prst="rect">
            <a:avLst/>
          </a:prstGeom>
        </p:spPr>
        <p:txBody>
          <a:bodyPr anchor="t" rtlCol="false" tIns="0" lIns="0" bIns="0" rIns="0">
            <a:spAutoFit/>
          </a:bodyPr>
          <a:lstStyle/>
          <a:p>
            <a:pPr algn="l">
              <a:lnSpc>
                <a:spcPts val="11879"/>
              </a:lnSpc>
            </a:pPr>
            <a:r>
              <a:rPr lang="en-US" b="true" sz="8799" spc="-175">
                <a:solidFill>
                  <a:srgbClr val="163E6B"/>
                </a:solidFill>
                <a:latin typeface="Cardo Bold"/>
                <a:ea typeface="Cardo Bold"/>
                <a:cs typeface="Cardo Bold"/>
                <a:sym typeface="Cardo Bold"/>
              </a:rPr>
              <a:t>INTRODUCTION</a:t>
            </a:r>
          </a:p>
        </p:txBody>
      </p:sp>
      <p:sp>
        <p:nvSpPr>
          <p:cNvPr name="TextBox 4" id="4"/>
          <p:cNvSpPr txBox="true"/>
          <p:nvPr/>
        </p:nvSpPr>
        <p:spPr>
          <a:xfrm rot="0">
            <a:off x="9144000" y="2501429"/>
            <a:ext cx="3580573" cy="588645"/>
          </a:xfrm>
          <a:prstGeom prst="rect">
            <a:avLst/>
          </a:prstGeom>
        </p:spPr>
        <p:txBody>
          <a:bodyPr anchor="t" rtlCol="false" tIns="0" lIns="0" bIns="0" rIns="0">
            <a:spAutoFit/>
          </a:bodyPr>
          <a:lstStyle/>
          <a:p>
            <a:pPr algn="l">
              <a:lnSpc>
                <a:spcPts val="4860"/>
              </a:lnSpc>
            </a:pPr>
            <a:r>
              <a:rPr lang="en-US" b="true" sz="3600" spc="-72">
                <a:solidFill>
                  <a:srgbClr val="163E6B"/>
                </a:solidFill>
                <a:latin typeface="Cardo Bold"/>
                <a:ea typeface="Cardo Bold"/>
                <a:cs typeface="Cardo Bold"/>
                <a:sym typeface="Cardo Bold"/>
              </a:rPr>
              <a:t>OUR VISION</a:t>
            </a:r>
          </a:p>
        </p:txBody>
      </p:sp>
      <p:sp>
        <p:nvSpPr>
          <p:cNvPr name="TextBox 5" id="5"/>
          <p:cNvSpPr txBox="true"/>
          <p:nvPr/>
        </p:nvSpPr>
        <p:spPr>
          <a:xfrm rot="0">
            <a:off x="9979701" y="3117532"/>
            <a:ext cx="7589698" cy="504826"/>
          </a:xfrm>
          <a:prstGeom prst="rect">
            <a:avLst/>
          </a:prstGeom>
        </p:spPr>
        <p:txBody>
          <a:bodyPr anchor="t" rtlCol="false" tIns="0" lIns="0" bIns="0" rIns="0">
            <a:spAutoFit/>
          </a:bodyPr>
          <a:lstStyle/>
          <a:p>
            <a:pPr algn="l">
              <a:lnSpc>
                <a:spcPts val="4199"/>
              </a:lnSpc>
            </a:pPr>
            <a:r>
              <a:rPr lang="en-US" sz="2999" spc="-59" b="true">
                <a:solidFill>
                  <a:srgbClr val="002556"/>
                </a:solidFill>
                <a:latin typeface="Cardo Bold"/>
                <a:ea typeface="Cardo Bold"/>
                <a:cs typeface="Cardo Bold"/>
                <a:sym typeface="Cardo Bold"/>
              </a:rPr>
              <a:t>Improving Oral Health for our Community</a:t>
            </a:r>
          </a:p>
        </p:txBody>
      </p:sp>
      <p:sp>
        <p:nvSpPr>
          <p:cNvPr name="TextBox 6" id="6"/>
          <p:cNvSpPr txBox="true"/>
          <p:nvPr/>
        </p:nvSpPr>
        <p:spPr>
          <a:xfrm rot="0">
            <a:off x="9144000" y="4554855"/>
            <a:ext cx="3580573" cy="588645"/>
          </a:xfrm>
          <a:prstGeom prst="rect">
            <a:avLst/>
          </a:prstGeom>
        </p:spPr>
        <p:txBody>
          <a:bodyPr anchor="t" rtlCol="false" tIns="0" lIns="0" bIns="0" rIns="0">
            <a:spAutoFit/>
          </a:bodyPr>
          <a:lstStyle/>
          <a:p>
            <a:pPr algn="l">
              <a:lnSpc>
                <a:spcPts val="4860"/>
              </a:lnSpc>
            </a:pPr>
            <a:r>
              <a:rPr lang="en-US" b="true" sz="3600" spc="-72">
                <a:solidFill>
                  <a:srgbClr val="163E6B"/>
                </a:solidFill>
                <a:latin typeface="Cardo Bold"/>
                <a:ea typeface="Cardo Bold"/>
                <a:cs typeface="Cardo Bold"/>
                <a:sym typeface="Cardo Bold"/>
              </a:rPr>
              <a:t>OUR MISSION</a:t>
            </a:r>
          </a:p>
        </p:txBody>
      </p:sp>
      <p:sp>
        <p:nvSpPr>
          <p:cNvPr name="TextBox 7" id="7"/>
          <p:cNvSpPr txBox="true"/>
          <p:nvPr/>
        </p:nvSpPr>
        <p:spPr>
          <a:xfrm rot="0">
            <a:off x="9979701" y="5172075"/>
            <a:ext cx="7589698" cy="497841"/>
          </a:xfrm>
          <a:prstGeom prst="rect">
            <a:avLst/>
          </a:prstGeom>
        </p:spPr>
        <p:txBody>
          <a:bodyPr anchor="t" rtlCol="false" tIns="0" lIns="0" bIns="0" rIns="0">
            <a:spAutoFit/>
          </a:bodyPr>
          <a:lstStyle/>
          <a:p>
            <a:pPr algn="l">
              <a:lnSpc>
                <a:spcPts val="4059"/>
              </a:lnSpc>
            </a:pPr>
            <a:r>
              <a:rPr lang="en-US" sz="2899" spc="-57" b="true">
                <a:solidFill>
                  <a:srgbClr val="002556"/>
                </a:solidFill>
                <a:latin typeface="Cardo Bold"/>
                <a:ea typeface="Cardo Bold"/>
                <a:cs typeface="Cardo Bold"/>
                <a:sym typeface="Cardo Bold"/>
              </a:rPr>
              <a:t>Helping Local Dentists Succeed</a:t>
            </a:r>
          </a:p>
        </p:txBody>
      </p:sp>
      <p:sp>
        <p:nvSpPr>
          <p:cNvPr name="TextBox 8" id="8"/>
          <p:cNvSpPr txBox="true"/>
          <p:nvPr/>
        </p:nvSpPr>
        <p:spPr>
          <a:xfrm rot="0">
            <a:off x="9144000" y="6603366"/>
            <a:ext cx="3580573" cy="588645"/>
          </a:xfrm>
          <a:prstGeom prst="rect">
            <a:avLst/>
          </a:prstGeom>
        </p:spPr>
        <p:txBody>
          <a:bodyPr anchor="t" rtlCol="false" tIns="0" lIns="0" bIns="0" rIns="0">
            <a:spAutoFit/>
          </a:bodyPr>
          <a:lstStyle/>
          <a:p>
            <a:pPr algn="l">
              <a:lnSpc>
                <a:spcPts val="4860"/>
              </a:lnSpc>
            </a:pPr>
            <a:r>
              <a:rPr lang="en-US" b="true" sz="3600" spc="-72">
                <a:solidFill>
                  <a:srgbClr val="163E6B"/>
                </a:solidFill>
                <a:latin typeface="Cardo Bold"/>
                <a:ea typeface="Cardo Bold"/>
                <a:cs typeface="Cardo Bold"/>
                <a:sym typeface="Cardo Bold"/>
              </a:rPr>
              <a:t>OUR HISTORY</a:t>
            </a:r>
          </a:p>
        </p:txBody>
      </p:sp>
      <p:sp>
        <p:nvSpPr>
          <p:cNvPr name="TextBox 9" id="9"/>
          <p:cNvSpPr txBox="true"/>
          <p:nvPr/>
        </p:nvSpPr>
        <p:spPr>
          <a:xfrm rot="0">
            <a:off x="9979701" y="7318095"/>
            <a:ext cx="7589698" cy="2846070"/>
          </a:xfrm>
          <a:prstGeom prst="rect">
            <a:avLst/>
          </a:prstGeom>
        </p:spPr>
        <p:txBody>
          <a:bodyPr anchor="t" rtlCol="false" tIns="0" lIns="0" bIns="0" rIns="0">
            <a:spAutoFit/>
          </a:bodyPr>
          <a:lstStyle/>
          <a:p>
            <a:pPr algn="l">
              <a:lnSpc>
                <a:spcPts val="3779"/>
              </a:lnSpc>
            </a:pPr>
            <a:r>
              <a:rPr lang="en-US" sz="2699" spc="-53" b="true">
                <a:solidFill>
                  <a:srgbClr val="002556"/>
                </a:solidFill>
                <a:latin typeface="Cardo Bold"/>
                <a:ea typeface="Cardo Bold"/>
                <a:cs typeface="Cardo Bold"/>
                <a:sym typeface="Cardo Bold"/>
              </a:rPr>
              <a:t>Since its founding in 1892, the Society has promoted the highest levels of oral health for the citizens of King County and provided critical support and educational opportunities for the many dental professionals practicing in the County.</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33350"/>
            <a:ext cx="12073672" cy="1470660"/>
          </a:xfrm>
          <a:prstGeom prst="rect">
            <a:avLst/>
          </a:prstGeom>
        </p:spPr>
        <p:txBody>
          <a:bodyPr anchor="t" rtlCol="false" tIns="0" lIns="0" bIns="0" rIns="0">
            <a:spAutoFit/>
          </a:bodyPr>
          <a:lstStyle/>
          <a:p>
            <a:pPr algn="l">
              <a:lnSpc>
                <a:spcPts val="11879"/>
              </a:lnSpc>
            </a:pPr>
            <a:r>
              <a:rPr lang="en-US" b="true" sz="8799" spc="-175" u="sng">
                <a:solidFill>
                  <a:srgbClr val="163E6B"/>
                </a:solidFill>
                <a:latin typeface="Glacial Indifference Bold"/>
                <a:ea typeface="Glacial Indifference Bold"/>
                <a:cs typeface="Glacial Indifference Bold"/>
                <a:sym typeface="Glacial Indifference Bold"/>
              </a:rPr>
              <a:t>Agenda                                           </a:t>
            </a:r>
          </a:p>
        </p:txBody>
      </p:sp>
      <p:sp>
        <p:nvSpPr>
          <p:cNvPr name="TextBox 3" id="3"/>
          <p:cNvSpPr txBox="true"/>
          <p:nvPr/>
        </p:nvSpPr>
        <p:spPr>
          <a:xfrm rot="0">
            <a:off x="3346837" y="1953493"/>
            <a:ext cx="15623518" cy="8084820"/>
          </a:xfrm>
          <a:prstGeom prst="rect">
            <a:avLst/>
          </a:prstGeom>
        </p:spPr>
        <p:txBody>
          <a:bodyPr anchor="t" rtlCol="false" tIns="0" lIns="0" bIns="0" rIns="0">
            <a:spAutoFit/>
          </a:bodyPr>
          <a:lstStyle/>
          <a:p>
            <a:pPr algn="just">
              <a:lnSpc>
                <a:spcPts val="3780"/>
              </a:lnSpc>
            </a:pPr>
            <a:r>
              <a:rPr lang="en-US" sz="2700" b="true">
                <a:solidFill>
                  <a:srgbClr val="163E6B"/>
                </a:solidFill>
                <a:latin typeface="Cardo Bold"/>
                <a:ea typeface="Cardo Bold"/>
                <a:cs typeface="Cardo Bold"/>
                <a:sym typeface="Cardo Bold"/>
              </a:rPr>
              <a:t>10:00 am</a:t>
            </a:r>
            <a:r>
              <a:rPr lang="en-US" sz="2700">
                <a:solidFill>
                  <a:srgbClr val="163E6B"/>
                </a:solidFill>
                <a:latin typeface="Cardo"/>
                <a:ea typeface="Cardo"/>
                <a:cs typeface="Cardo"/>
                <a:sym typeface="Cardo"/>
              </a:rPr>
              <a:t>  </a:t>
            </a:r>
          </a:p>
          <a:p>
            <a:pPr algn="just">
              <a:lnSpc>
                <a:spcPts val="3780"/>
              </a:lnSpc>
            </a:pPr>
          </a:p>
          <a:p>
            <a:pPr algn="just">
              <a:lnSpc>
                <a:spcPts val="3780"/>
              </a:lnSpc>
            </a:pPr>
          </a:p>
          <a:p>
            <a:pPr algn="just">
              <a:lnSpc>
                <a:spcPts val="3780"/>
              </a:lnSpc>
            </a:pPr>
          </a:p>
          <a:p>
            <a:pPr algn="l">
              <a:lnSpc>
                <a:spcPts val="3780"/>
              </a:lnSpc>
            </a:pPr>
            <a:r>
              <a:rPr lang="en-US" sz="2700" b="true">
                <a:solidFill>
                  <a:srgbClr val="163E6B"/>
                </a:solidFill>
                <a:latin typeface="Cardo Bold"/>
                <a:ea typeface="Cardo Bold"/>
                <a:cs typeface="Cardo Bold"/>
                <a:sym typeface="Cardo Bold"/>
              </a:rPr>
              <a:t>12:00 pm</a:t>
            </a:r>
          </a:p>
          <a:p>
            <a:pPr algn="l">
              <a:lnSpc>
                <a:spcPts val="3780"/>
              </a:lnSpc>
            </a:pPr>
          </a:p>
          <a:p>
            <a:pPr algn="l">
              <a:lnSpc>
                <a:spcPts val="3780"/>
              </a:lnSpc>
            </a:pPr>
          </a:p>
          <a:p>
            <a:pPr algn="l">
              <a:lnSpc>
                <a:spcPts val="3780"/>
              </a:lnSpc>
            </a:pPr>
          </a:p>
          <a:p>
            <a:pPr algn="l">
              <a:lnSpc>
                <a:spcPts val="3780"/>
              </a:lnSpc>
            </a:pPr>
          </a:p>
          <a:p>
            <a:pPr algn="l">
              <a:lnSpc>
                <a:spcPts val="3780"/>
              </a:lnSpc>
            </a:pPr>
          </a:p>
          <a:p>
            <a:pPr algn="l">
              <a:lnSpc>
                <a:spcPts val="3780"/>
              </a:lnSpc>
            </a:pPr>
          </a:p>
          <a:p>
            <a:pPr algn="l">
              <a:lnSpc>
                <a:spcPts val="3780"/>
              </a:lnSpc>
            </a:pPr>
          </a:p>
          <a:p>
            <a:pPr algn="l">
              <a:lnSpc>
                <a:spcPts val="3780"/>
              </a:lnSpc>
            </a:pPr>
          </a:p>
          <a:p>
            <a:pPr algn="l">
              <a:lnSpc>
                <a:spcPts val="3780"/>
              </a:lnSpc>
            </a:pPr>
          </a:p>
          <a:p>
            <a:pPr algn="l">
              <a:lnSpc>
                <a:spcPts val="3780"/>
              </a:lnSpc>
            </a:pPr>
            <a:r>
              <a:rPr lang="en-US" sz="2700" b="true">
                <a:solidFill>
                  <a:srgbClr val="163E6B"/>
                </a:solidFill>
                <a:latin typeface="Cardo Bold"/>
                <a:ea typeface="Cardo Bold"/>
                <a:cs typeface="Cardo Bold"/>
                <a:sym typeface="Cardo Bold"/>
              </a:rPr>
              <a:t>2:00 pm</a:t>
            </a:r>
          </a:p>
          <a:p>
            <a:pPr algn="l">
              <a:lnSpc>
                <a:spcPts val="3780"/>
              </a:lnSpc>
            </a:pPr>
          </a:p>
          <a:p>
            <a:pPr algn="l">
              <a:lnSpc>
                <a:spcPts val="3780"/>
              </a:lnSpc>
            </a:pPr>
            <a:r>
              <a:rPr lang="en-US" sz="2700" b="true">
                <a:solidFill>
                  <a:srgbClr val="163E6B"/>
                </a:solidFill>
                <a:latin typeface="Cardo Bold"/>
                <a:ea typeface="Cardo Bold"/>
                <a:cs typeface="Cardo Bold"/>
                <a:sym typeface="Cardo Bold"/>
              </a:rPr>
              <a:t>3:00 pm</a:t>
            </a:r>
            <a:r>
              <a:rPr lang="en-US" sz="2700">
                <a:solidFill>
                  <a:srgbClr val="163E6B"/>
                </a:solidFill>
                <a:latin typeface="Cardo"/>
                <a:ea typeface="Cardo"/>
                <a:cs typeface="Cardo"/>
                <a:sym typeface="Cardo"/>
              </a:rPr>
              <a:t> </a:t>
            </a:r>
          </a:p>
        </p:txBody>
      </p:sp>
      <p:sp>
        <p:nvSpPr>
          <p:cNvPr name="TextBox 4" id="4"/>
          <p:cNvSpPr txBox="true"/>
          <p:nvPr/>
        </p:nvSpPr>
        <p:spPr>
          <a:xfrm rot="0">
            <a:off x="6238425" y="1953493"/>
            <a:ext cx="15623518" cy="8808720"/>
          </a:xfrm>
          <a:prstGeom prst="rect">
            <a:avLst/>
          </a:prstGeom>
        </p:spPr>
        <p:txBody>
          <a:bodyPr anchor="t" rtlCol="false" tIns="0" lIns="0" bIns="0" rIns="0">
            <a:spAutoFit/>
          </a:bodyPr>
          <a:lstStyle/>
          <a:p>
            <a:pPr algn="just">
              <a:lnSpc>
                <a:spcPts val="3780"/>
              </a:lnSpc>
            </a:pPr>
            <a:r>
              <a:rPr lang="en-US" sz="2700" b="true">
                <a:solidFill>
                  <a:srgbClr val="163E6B"/>
                </a:solidFill>
                <a:latin typeface="Cardo Bold"/>
                <a:ea typeface="Cardo Bold"/>
                <a:cs typeface="Cardo Bold"/>
                <a:sym typeface="Cardo Bold"/>
              </a:rPr>
              <a:t>Welcome &amp; Call to Order</a:t>
            </a:r>
          </a:p>
          <a:p>
            <a:pPr algn="just">
              <a:lnSpc>
                <a:spcPts val="3780"/>
              </a:lnSpc>
            </a:pPr>
            <a:r>
              <a:rPr lang="en-US" sz="2700">
                <a:solidFill>
                  <a:srgbClr val="163E6B"/>
                </a:solidFill>
                <a:latin typeface="Cardo"/>
                <a:ea typeface="Cardo"/>
                <a:cs typeface="Cardo"/>
                <a:sym typeface="Cardo"/>
              </a:rPr>
              <a:t>Executive Council Goals for SKCDS Activity</a:t>
            </a:r>
          </a:p>
          <a:p>
            <a:pPr algn="just">
              <a:lnSpc>
                <a:spcPts val="3780"/>
              </a:lnSpc>
            </a:pPr>
            <a:r>
              <a:rPr lang="en-US" sz="2700">
                <a:solidFill>
                  <a:srgbClr val="163E6B"/>
                </a:solidFill>
                <a:latin typeface="Cardo"/>
                <a:ea typeface="Cardo"/>
                <a:cs typeface="Cardo"/>
                <a:sym typeface="Cardo"/>
              </a:rPr>
              <a:t>Non-Profit Organizations - Dr. Megan Miller</a:t>
            </a:r>
          </a:p>
          <a:p>
            <a:pPr algn="just">
              <a:lnSpc>
                <a:spcPts val="3780"/>
              </a:lnSpc>
            </a:pPr>
            <a:r>
              <a:rPr lang="en-US" sz="2700">
                <a:solidFill>
                  <a:srgbClr val="163E6B"/>
                </a:solidFill>
                <a:latin typeface="Cardo"/>
                <a:ea typeface="Cardo"/>
                <a:cs typeface="Cardo"/>
                <a:sym typeface="Cardo"/>
              </a:rPr>
              <a:t>Fiduciary &amp; Governance Q&amp;A - Esq. William Crowley</a:t>
            </a:r>
          </a:p>
          <a:p>
            <a:pPr algn="just">
              <a:lnSpc>
                <a:spcPts val="3780"/>
              </a:lnSpc>
            </a:pPr>
            <a:r>
              <a:rPr lang="en-US" sz="2700" b="true">
                <a:solidFill>
                  <a:srgbClr val="163E6B"/>
                </a:solidFill>
                <a:latin typeface="Cardo Bold"/>
                <a:ea typeface="Cardo Bold"/>
                <a:cs typeface="Cardo Bold"/>
                <a:sym typeface="Cardo Bold"/>
              </a:rPr>
              <a:t>Lunch</a:t>
            </a:r>
          </a:p>
          <a:p>
            <a:pPr algn="just">
              <a:lnSpc>
                <a:spcPts val="3780"/>
              </a:lnSpc>
            </a:pPr>
            <a:r>
              <a:rPr lang="en-US" sz="2700">
                <a:solidFill>
                  <a:srgbClr val="163E6B"/>
                </a:solidFill>
                <a:latin typeface="Cardo"/>
                <a:ea typeface="Cardo"/>
                <a:cs typeface="Cardo"/>
                <a:sym typeface="Cardo"/>
              </a:rPr>
              <a:t>Asana Presentation - SKCDS Staff</a:t>
            </a:r>
          </a:p>
          <a:p>
            <a:pPr algn="just">
              <a:lnSpc>
                <a:spcPts val="3780"/>
              </a:lnSpc>
            </a:pPr>
            <a:r>
              <a:rPr lang="en-US" sz="2700">
                <a:solidFill>
                  <a:srgbClr val="163E6B"/>
                </a:solidFill>
                <a:latin typeface="Cardo"/>
                <a:ea typeface="Cardo"/>
                <a:cs typeface="Cardo"/>
                <a:sym typeface="Cardo"/>
              </a:rPr>
              <a:t>Beneficial State Bank - Jennifer Lovgren</a:t>
            </a:r>
          </a:p>
          <a:p>
            <a:pPr algn="just">
              <a:lnSpc>
                <a:spcPts val="3780"/>
              </a:lnSpc>
            </a:pPr>
            <a:r>
              <a:rPr lang="en-US" sz="2700">
                <a:solidFill>
                  <a:srgbClr val="163E6B"/>
                </a:solidFill>
                <a:latin typeface="Cardo"/>
                <a:ea typeface="Cardo"/>
                <a:cs typeface="Cardo"/>
                <a:sym typeface="Cardo"/>
              </a:rPr>
              <a:t>SKCDS Orientation - Dr. April Dennison</a:t>
            </a:r>
          </a:p>
          <a:p>
            <a:pPr algn="just">
              <a:lnSpc>
                <a:spcPts val="3780"/>
              </a:lnSpc>
            </a:pPr>
            <a:r>
              <a:rPr lang="en-US" sz="2700">
                <a:solidFill>
                  <a:srgbClr val="163E6B"/>
                </a:solidFill>
                <a:latin typeface="Cardo"/>
                <a:ea typeface="Cardo"/>
                <a:cs typeface="Cardo"/>
                <a:sym typeface="Cardo"/>
              </a:rPr>
              <a:t>Committees</a:t>
            </a:r>
          </a:p>
          <a:p>
            <a:pPr algn="just">
              <a:lnSpc>
                <a:spcPts val="3780"/>
              </a:lnSpc>
            </a:pPr>
            <a:r>
              <a:rPr lang="en-US" sz="2700">
                <a:solidFill>
                  <a:srgbClr val="163E6B"/>
                </a:solidFill>
                <a:latin typeface="Cardo"/>
                <a:ea typeface="Cardo"/>
                <a:cs typeface="Cardo"/>
                <a:sym typeface="Cardo"/>
              </a:rPr>
              <a:t>Master Calendar</a:t>
            </a:r>
          </a:p>
          <a:p>
            <a:pPr algn="just">
              <a:lnSpc>
                <a:spcPts val="3780"/>
              </a:lnSpc>
            </a:pPr>
            <a:r>
              <a:rPr lang="en-US" sz="2700">
                <a:solidFill>
                  <a:srgbClr val="163E6B"/>
                </a:solidFill>
                <a:latin typeface="Cardo"/>
                <a:ea typeface="Cardo"/>
                <a:cs typeface="Cardo"/>
                <a:sym typeface="Cardo"/>
              </a:rPr>
              <a:t>Financial Review</a:t>
            </a:r>
          </a:p>
          <a:p>
            <a:pPr algn="just">
              <a:lnSpc>
                <a:spcPts val="3780"/>
              </a:lnSpc>
            </a:pPr>
            <a:r>
              <a:rPr lang="en-US" sz="2700">
                <a:solidFill>
                  <a:srgbClr val="163E6B"/>
                </a:solidFill>
                <a:latin typeface="Cardo"/>
                <a:ea typeface="Cardo"/>
                <a:cs typeface="Cardo"/>
                <a:sym typeface="Cardo"/>
              </a:rPr>
              <a:t>Expectations</a:t>
            </a:r>
          </a:p>
          <a:p>
            <a:pPr algn="just">
              <a:lnSpc>
                <a:spcPts val="3780"/>
              </a:lnSpc>
            </a:pPr>
            <a:r>
              <a:rPr lang="en-US" sz="2700">
                <a:solidFill>
                  <a:srgbClr val="163E6B"/>
                </a:solidFill>
                <a:latin typeface="Cardo"/>
                <a:ea typeface="Cardo"/>
                <a:cs typeface="Cardo"/>
                <a:sym typeface="Cardo"/>
              </a:rPr>
              <a:t>Special Committees</a:t>
            </a:r>
          </a:p>
          <a:p>
            <a:pPr algn="just">
              <a:lnSpc>
                <a:spcPts val="3780"/>
              </a:lnSpc>
            </a:pPr>
            <a:r>
              <a:rPr lang="en-US" sz="2700">
                <a:solidFill>
                  <a:srgbClr val="163E6B"/>
                </a:solidFill>
                <a:latin typeface="Cardo"/>
                <a:ea typeface="Cardo"/>
                <a:cs typeface="Cardo"/>
                <a:sym typeface="Cardo"/>
              </a:rPr>
              <a:t>SKCDS Office</a:t>
            </a:r>
          </a:p>
          <a:p>
            <a:pPr algn="just">
              <a:lnSpc>
                <a:spcPts val="3780"/>
              </a:lnSpc>
            </a:pPr>
            <a:r>
              <a:rPr lang="en-US" sz="2700" b="true">
                <a:solidFill>
                  <a:srgbClr val="163E6B"/>
                </a:solidFill>
                <a:latin typeface="Cardo Bold"/>
                <a:ea typeface="Cardo Bold"/>
                <a:cs typeface="Cardo Bold"/>
                <a:sym typeface="Cardo Bold"/>
              </a:rPr>
              <a:t>Pending Motions</a:t>
            </a:r>
          </a:p>
          <a:p>
            <a:pPr algn="just">
              <a:lnSpc>
                <a:spcPts val="3780"/>
              </a:lnSpc>
            </a:pPr>
            <a:r>
              <a:rPr lang="en-US" sz="2700">
                <a:solidFill>
                  <a:srgbClr val="163E6B"/>
                </a:solidFill>
                <a:latin typeface="Cardo"/>
                <a:ea typeface="Cardo"/>
                <a:cs typeface="Cardo"/>
                <a:sym typeface="Cardo"/>
              </a:rPr>
              <a:t>Review Mission &amp; Vision</a:t>
            </a:r>
          </a:p>
          <a:p>
            <a:pPr algn="just">
              <a:lnSpc>
                <a:spcPts val="3780"/>
              </a:lnSpc>
            </a:pPr>
            <a:r>
              <a:rPr lang="en-US" sz="2700" b="true">
                <a:solidFill>
                  <a:srgbClr val="163E6B"/>
                </a:solidFill>
                <a:latin typeface="Cardo Bold"/>
                <a:ea typeface="Cardo Bold"/>
                <a:cs typeface="Cardo Bold"/>
                <a:sym typeface="Cardo Bold"/>
              </a:rPr>
              <a:t>Upcoming Meetings &amp; Adjourment</a:t>
            </a:r>
          </a:p>
          <a:p>
            <a:pPr algn="ctr">
              <a:lnSpc>
                <a:spcPts val="588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5788" y="5331355"/>
            <a:ext cx="19399576" cy="1081430"/>
            <a:chOff x="0" y="0"/>
            <a:chExt cx="5109353" cy="284821"/>
          </a:xfrm>
        </p:grpSpPr>
        <p:sp>
          <p:nvSpPr>
            <p:cNvPr name="Freeform 3" id="3"/>
            <p:cNvSpPr/>
            <p:nvPr/>
          </p:nvSpPr>
          <p:spPr>
            <a:xfrm flipH="false" flipV="false" rot="0">
              <a:off x="0" y="0"/>
              <a:ext cx="5109353" cy="284821"/>
            </a:xfrm>
            <a:custGeom>
              <a:avLst/>
              <a:gdLst/>
              <a:ahLst/>
              <a:cxnLst/>
              <a:rect r="r" b="b" t="t" l="l"/>
              <a:pathLst>
                <a:path h="284821" w="5109353">
                  <a:moveTo>
                    <a:pt x="0" y="0"/>
                  </a:moveTo>
                  <a:lnTo>
                    <a:pt x="5109353" y="0"/>
                  </a:lnTo>
                  <a:lnTo>
                    <a:pt x="5109353" y="284821"/>
                  </a:lnTo>
                  <a:lnTo>
                    <a:pt x="0" y="284821"/>
                  </a:lnTo>
                  <a:close/>
                </a:path>
              </a:pathLst>
            </a:custGeom>
            <a:solidFill>
              <a:srgbClr val="002556"/>
            </a:solidFill>
          </p:spPr>
        </p:sp>
        <p:sp>
          <p:nvSpPr>
            <p:cNvPr name="TextBox 4" id="4"/>
            <p:cNvSpPr txBox="true"/>
            <p:nvPr/>
          </p:nvSpPr>
          <p:spPr>
            <a:xfrm>
              <a:off x="0" y="-57150"/>
              <a:ext cx="5109353" cy="341971"/>
            </a:xfrm>
            <a:prstGeom prst="rect">
              <a:avLst/>
            </a:prstGeom>
          </p:spPr>
          <p:txBody>
            <a:bodyPr anchor="ctr" rtlCol="false" tIns="50800" lIns="50800" bIns="50800" rIns="50800"/>
            <a:lstStyle/>
            <a:p>
              <a:pPr algn="ctr">
                <a:lnSpc>
                  <a:spcPts val="3530"/>
                </a:lnSpc>
              </a:pPr>
            </a:p>
          </p:txBody>
        </p:sp>
      </p:grpSp>
      <p:grpSp>
        <p:nvGrpSpPr>
          <p:cNvPr name="Group 5" id="5"/>
          <p:cNvGrpSpPr/>
          <p:nvPr/>
        </p:nvGrpSpPr>
        <p:grpSpPr>
          <a:xfrm rot="0">
            <a:off x="1395138" y="3029578"/>
            <a:ext cx="3738881" cy="4898552"/>
            <a:chOff x="0" y="0"/>
            <a:chExt cx="598526" cy="784168"/>
          </a:xfrm>
        </p:grpSpPr>
        <p:sp>
          <p:nvSpPr>
            <p:cNvPr name="Freeform 6" id="6"/>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2"/>
              <a:stretch>
                <a:fillRect l="0" t="-7226" r="0" b="-7226"/>
              </a:stretch>
            </a:blipFill>
          </p:spPr>
        </p:sp>
      </p:grpSp>
      <p:grpSp>
        <p:nvGrpSpPr>
          <p:cNvPr name="Group 7" id="7"/>
          <p:cNvGrpSpPr/>
          <p:nvPr/>
        </p:nvGrpSpPr>
        <p:grpSpPr>
          <a:xfrm rot="0">
            <a:off x="5455460" y="3029578"/>
            <a:ext cx="3738881" cy="4898552"/>
            <a:chOff x="0" y="0"/>
            <a:chExt cx="598526" cy="784168"/>
          </a:xfrm>
        </p:grpSpPr>
        <p:sp>
          <p:nvSpPr>
            <p:cNvPr name="Freeform 8" id="8"/>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3"/>
              <a:stretch>
                <a:fillRect l="-2406" t="0" r="-2406" b="0"/>
              </a:stretch>
            </a:blipFill>
          </p:spPr>
        </p:sp>
      </p:grpSp>
      <p:grpSp>
        <p:nvGrpSpPr>
          <p:cNvPr name="Group 9" id="9"/>
          <p:cNvGrpSpPr/>
          <p:nvPr/>
        </p:nvGrpSpPr>
        <p:grpSpPr>
          <a:xfrm rot="0">
            <a:off x="9511679" y="3063399"/>
            <a:ext cx="3738881" cy="4898552"/>
            <a:chOff x="0" y="0"/>
            <a:chExt cx="598526" cy="784168"/>
          </a:xfrm>
        </p:grpSpPr>
        <p:sp>
          <p:nvSpPr>
            <p:cNvPr name="Freeform 10" id="10"/>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4"/>
              <a:stretch>
                <a:fillRect l="-15508" t="0" r="-15508" b="0"/>
              </a:stretch>
            </a:blipFill>
          </p:spPr>
        </p:sp>
      </p:grpSp>
      <p:grpSp>
        <p:nvGrpSpPr>
          <p:cNvPr name="Group 11" id="11"/>
          <p:cNvGrpSpPr/>
          <p:nvPr/>
        </p:nvGrpSpPr>
        <p:grpSpPr>
          <a:xfrm rot="0">
            <a:off x="13593971" y="3029578"/>
            <a:ext cx="3738881" cy="4898552"/>
            <a:chOff x="0" y="0"/>
            <a:chExt cx="598526" cy="784168"/>
          </a:xfrm>
        </p:grpSpPr>
        <p:sp>
          <p:nvSpPr>
            <p:cNvPr name="Freeform 12" id="12"/>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5"/>
              <a:stretch>
                <a:fillRect l="0" t="-884" r="0" b="-884"/>
              </a:stretch>
            </a:blipFill>
          </p:spPr>
        </p:sp>
      </p:grpSp>
      <p:sp>
        <p:nvSpPr>
          <p:cNvPr name="Freeform 13" id="13"/>
          <p:cNvSpPr/>
          <p:nvPr/>
        </p:nvSpPr>
        <p:spPr>
          <a:xfrm flipH="false" flipV="true" rot="0">
            <a:off x="-555788" y="-707468"/>
            <a:ext cx="2870271" cy="2870271"/>
          </a:xfrm>
          <a:custGeom>
            <a:avLst/>
            <a:gdLst/>
            <a:ahLst/>
            <a:cxnLst/>
            <a:rect r="r" b="b" t="t" l="l"/>
            <a:pathLst>
              <a:path h="2870271" w="2870271">
                <a:moveTo>
                  <a:pt x="0" y="2870271"/>
                </a:moveTo>
                <a:lnTo>
                  <a:pt x="2870271" y="2870271"/>
                </a:lnTo>
                <a:lnTo>
                  <a:pt x="2870271" y="0"/>
                </a:lnTo>
                <a:lnTo>
                  <a:pt x="0" y="0"/>
                </a:lnTo>
                <a:lnTo>
                  <a:pt x="0" y="2870271"/>
                </a:lnTo>
                <a:close/>
              </a:path>
            </a:pathLst>
          </a:custGeom>
          <a:blipFill>
            <a:blip r:embed="rId6">
              <a:alphaModFix amt="74000"/>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223177" y="8123400"/>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Kate Christian</a:t>
            </a:r>
          </a:p>
        </p:txBody>
      </p:sp>
      <p:sp>
        <p:nvSpPr>
          <p:cNvPr name="TextBox 15" id="15"/>
          <p:cNvSpPr txBox="true"/>
          <p:nvPr/>
        </p:nvSpPr>
        <p:spPr>
          <a:xfrm rot="0">
            <a:off x="1772535" y="8739385"/>
            <a:ext cx="2984087" cy="439169"/>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Past-President</a:t>
            </a:r>
          </a:p>
        </p:txBody>
      </p:sp>
      <p:sp>
        <p:nvSpPr>
          <p:cNvPr name="TextBox 16" id="16"/>
          <p:cNvSpPr txBox="true"/>
          <p:nvPr/>
        </p:nvSpPr>
        <p:spPr>
          <a:xfrm rot="0">
            <a:off x="5305980" y="8203145"/>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April Dennison</a:t>
            </a:r>
          </a:p>
        </p:txBody>
      </p:sp>
      <p:sp>
        <p:nvSpPr>
          <p:cNvPr name="TextBox 17" id="17"/>
          <p:cNvSpPr txBox="true"/>
          <p:nvPr/>
        </p:nvSpPr>
        <p:spPr>
          <a:xfrm rot="0">
            <a:off x="5855338" y="8819131"/>
            <a:ext cx="2984087" cy="439169"/>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President</a:t>
            </a:r>
          </a:p>
        </p:txBody>
      </p:sp>
      <p:sp>
        <p:nvSpPr>
          <p:cNvPr name="TextBox 18" id="18"/>
          <p:cNvSpPr txBox="true"/>
          <p:nvPr/>
        </p:nvSpPr>
        <p:spPr>
          <a:xfrm rot="0">
            <a:off x="9511679" y="8203145"/>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Kim Trieu</a:t>
            </a:r>
          </a:p>
        </p:txBody>
      </p:sp>
      <p:sp>
        <p:nvSpPr>
          <p:cNvPr name="TextBox 19" id="19"/>
          <p:cNvSpPr txBox="true"/>
          <p:nvPr/>
        </p:nvSpPr>
        <p:spPr>
          <a:xfrm rot="0">
            <a:off x="10061037" y="8819131"/>
            <a:ext cx="2984087" cy="439169"/>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Secretary</a:t>
            </a:r>
          </a:p>
        </p:txBody>
      </p:sp>
      <p:sp>
        <p:nvSpPr>
          <p:cNvPr name="TextBox 20" id="20"/>
          <p:cNvSpPr txBox="true"/>
          <p:nvPr/>
        </p:nvSpPr>
        <p:spPr>
          <a:xfrm rot="0">
            <a:off x="13422009" y="8123400"/>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Philip Walczak</a:t>
            </a:r>
          </a:p>
        </p:txBody>
      </p:sp>
      <p:sp>
        <p:nvSpPr>
          <p:cNvPr name="TextBox 21" id="21"/>
          <p:cNvSpPr txBox="true"/>
          <p:nvPr/>
        </p:nvSpPr>
        <p:spPr>
          <a:xfrm rot="0">
            <a:off x="13971367" y="8739385"/>
            <a:ext cx="2984087" cy="439169"/>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Treasurer</a:t>
            </a:r>
          </a:p>
        </p:txBody>
      </p:sp>
      <p:sp>
        <p:nvSpPr>
          <p:cNvPr name="TextBox 22" id="22"/>
          <p:cNvSpPr txBox="true"/>
          <p:nvPr/>
        </p:nvSpPr>
        <p:spPr>
          <a:xfrm rot="0">
            <a:off x="3107164" y="985427"/>
            <a:ext cx="12073672" cy="1470660"/>
          </a:xfrm>
          <a:prstGeom prst="rect">
            <a:avLst/>
          </a:prstGeom>
        </p:spPr>
        <p:txBody>
          <a:bodyPr anchor="t" rtlCol="false" tIns="0" lIns="0" bIns="0" rIns="0">
            <a:spAutoFit/>
          </a:bodyPr>
          <a:lstStyle/>
          <a:p>
            <a:pPr algn="ctr">
              <a:lnSpc>
                <a:spcPts val="11879"/>
              </a:lnSpc>
            </a:pPr>
            <a:r>
              <a:rPr lang="en-US" b="true" sz="8799" spc="-175">
                <a:solidFill>
                  <a:srgbClr val="163E6B"/>
                </a:solidFill>
                <a:latin typeface="Glacial Indifference Bold"/>
                <a:ea typeface="Glacial Indifference Bold"/>
                <a:cs typeface="Glacial Indifference Bold"/>
                <a:sym typeface="Glacial Indifference Bold"/>
              </a:rPr>
              <a:t>SKCDS - Your Team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5788" y="5331355"/>
            <a:ext cx="19399576" cy="1081430"/>
            <a:chOff x="0" y="0"/>
            <a:chExt cx="5109353" cy="284821"/>
          </a:xfrm>
        </p:grpSpPr>
        <p:sp>
          <p:nvSpPr>
            <p:cNvPr name="Freeform 3" id="3"/>
            <p:cNvSpPr/>
            <p:nvPr/>
          </p:nvSpPr>
          <p:spPr>
            <a:xfrm flipH="false" flipV="false" rot="0">
              <a:off x="0" y="0"/>
              <a:ext cx="5109353" cy="284821"/>
            </a:xfrm>
            <a:custGeom>
              <a:avLst/>
              <a:gdLst/>
              <a:ahLst/>
              <a:cxnLst/>
              <a:rect r="r" b="b" t="t" l="l"/>
              <a:pathLst>
                <a:path h="284821" w="5109353">
                  <a:moveTo>
                    <a:pt x="0" y="0"/>
                  </a:moveTo>
                  <a:lnTo>
                    <a:pt x="5109353" y="0"/>
                  </a:lnTo>
                  <a:lnTo>
                    <a:pt x="5109353" y="284821"/>
                  </a:lnTo>
                  <a:lnTo>
                    <a:pt x="0" y="284821"/>
                  </a:lnTo>
                  <a:close/>
                </a:path>
              </a:pathLst>
            </a:custGeom>
            <a:solidFill>
              <a:srgbClr val="002556"/>
            </a:solidFill>
          </p:spPr>
        </p:sp>
        <p:sp>
          <p:nvSpPr>
            <p:cNvPr name="TextBox 4" id="4"/>
            <p:cNvSpPr txBox="true"/>
            <p:nvPr/>
          </p:nvSpPr>
          <p:spPr>
            <a:xfrm>
              <a:off x="0" y="-57150"/>
              <a:ext cx="5109353" cy="341971"/>
            </a:xfrm>
            <a:prstGeom prst="rect">
              <a:avLst/>
            </a:prstGeom>
          </p:spPr>
          <p:txBody>
            <a:bodyPr anchor="ctr" rtlCol="false" tIns="50800" lIns="50800" bIns="50800" rIns="50800"/>
            <a:lstStyle/>
            <a:p>
              <a:pPr algn="ctr">
                <a:lnSpc>
                  <a:spcPts val="3530"/>
                </a:lnSpc>
              </a:pPr>
            </a:p>
          </p:txBody>
        </p:sp>
      </p:grpSp>
      <p:grpSp>
        <p:nvGrpSpPr>
          <p:cNvPr name="Group 5" id="5"/>
          <p:cNvGrpSpPr/>
          <p:nvPr/>
        </p:nvGrpSpPr>
        <p:grpSpPr>
          <a:xfrm rot="0">
            <a:off x="1567099" y="2694224"/>
            <a:ext cx="4265757" cy="5588848"/>
            <a:chOff x="0" y="0"/>
            <a:chExt cx="598526" cy="784168"/>
          </a:xfrm>
        </p:grpSpPr>
        <p:sp>
          <p:nvSpPr>
            <p:cNvPr name="Freeform 6" id="6"/>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2"/>
              <a:stretch>
                <a:fillRect l="0" t="-371" r="0" b="-371"/>
              </a:stretch>
            </a:blipFill>
          </p:spPr>
        </p:sp>
      </p:grpSp>
      <p:grpSp>
        <p:nvGrpSpPr>
          <p:cNvPr name="Group 7" id="7"/>
          <p:cNvGrpSpPr/>
          <p:nvPr/>
        </p:nvGrpSpPr>
        <p:grpSpPr>
          <a:xfrm rot="0">
            <a:off x="7259348" y="2694224"/>
            <a:ext cx="4265757" cy="5588848"/>
            <a:chOff x="0" y="0"/>
            <a:chExt cx="598526" cy="784168"/>
          </a:xfrm>
        </p:grpSpPr>
        <p:sp>
          <p:nvSpPr>
            <p:cNvPr name="Freeform 8" id="8"/>
            <p:cNvSpPr/>
            <p:nvPr/>
          </p:nvSpPr>
          <p:spPr>
            <a:xfrm flipH="false" flipV="false" rot="0">
              <a:off x="0" y="0"/>
              <a:ext cx="598526" cy="784168"/>
            </a:xfrm>
            <a:custGeom>
              <a:avLst/>
              <a:gdLst/>
              <a:ahLst/>
              <a:cxnLst/>
              <a:rect r="r" b="b" t="t" l="l"/>
              <a:pathLst>
                <a:path h="784168" w="598526">
                  <a:moveTo>
                    <a:pt x="0" y="0"/>
                  </a:moveTo>
                  <a:lnTo>
                    <a:pt x="598526" y="0"/>
                  </a:lnTo>
                  <a:lnTo>
                    <a:pt x="598526" y="784168"/>
                  </a:lnTo>
                  <a:lnTo>
                    <a:pt x="0" y="784168"/>
                  </a:lnTo>
                  <a:close/>
                </a:path>
              </a:pathLst>
            </a:custGeom>
            <a:blipFill>
              <a:blip r:embed="rId3"/>
              <a:stretch>
                <a:fillRect l="-15508" t="0" r="-15508" b="0"/>
              </a:stretch>
            </a:blipFill>
          </p:spPr>
        </p:sp>
      </p:grpSp>
      <p:grpSp>
        <p:nvGrpSpPr>
          <p:cNvPr name="Group 9" id="9"/>
          <p:cNvGrpSpPr/>
          <p:nvPr/>
        </p:nvGrpSpPr>
        <p:grpSpPr>
          <a:xfrm rot="0">
            <a:off x="13002464" y="2694224"/>
            <a:ext cx="4158426" cy="5588848"/>
            <a:chOff x="0" y="0"/>
            <a:chExt cx="598526" cy="804408"/>
          </a:xfrm>
        </p:grpSpPr>
        <p:sp>
          <p:nvSpPr>
            <p:cNvPr name="Freeform 10" id="10"/>
            <p:cNvSpPr/>
            <p:nvPr/>
          </p:nvSpPr>
          <p:spPr>
            <a:xfrm flipH="false" flipV="false" rot="0">
              <a:off x="0" y="0"/>
              <a:ext cx="598526" cy="804408"/>
            </a:xfrm>
            <a:custGeom>
              <a:avLst/>
              <a:gdLst/>
              <a:ahLst/>
              <a:cxnLst/>
              <a:rect r="r" b="b" t="t" l="l"/>
              <a:pathLst>
                <a:path h="804408" w="598526">
                  <a:moveTo>
                    <a:pt x="0" y="0"/>
                  </a:moveTo>
                  <a:lnTo>
                    <a:pt x="598526" y="0"/>
                  </a:lnTo>
                  <a:lnTo>
                    <a:pt x="598526" y="804408"/>
                  </a:lnTo>
                  <a:lnTo>
                    <a:pt x="0" y="804408"/>
                  </a:lnTo>
                  <a:close/>
                </a:path>
              </a:pathLst>
            </a:custGeom>
            <a:blipFill>
              <a:blip r:embed="rId4"/>
              <a:stretch>
                <a:fillRect l="-399" t="0" r="-399" b="0"/>
              </a:stretch>
            </a:blipFill>
          </p:spPr>
        </p:sp>
      </p:grpSp>
      <p:sp>
        <p:nvSpPr>
          <p:cNvPr name="Freeform 11" id="11"/>
          <p:cNvSpPr/>
          <p:nvPr/>
        </p:nvSpPr>
        <p:spPr>
          <a:xfrm flipH="false" flipV="true" rot="0">
            <a:off x="-555788" y="-707468"/>
            <a:ext cx="2870271" cy="2870271"/>
          </a:xfrm>
          <a:custGeom>
            <a:avLst/>
            <a:gdLst/>
            <a:ahLst/>
            <a:cxnLst/>
            <a:rect r="r" b="b" t="t" l="l"/>
            <a:pathLst>
              <a:path h="2870271" w="2870271">
                <a:moveTo>
                  <a:pt x="0" y="2870271"/>
                </a:moveTo>
                <a:lnTo>
                  <a:pt x="2870271" y="2870271"/>
                </a:lnTo>
                <a:lnTo>
                  <a:pt x="2870271" y="0"/>
                </a:lnTo>
                <a:lnTo>
                  <a:pt x="0" y="0"/>
                </a:lnTo>
                <a:lnTo>
                  <a:pt x="0" y="2870271"/>
                </a:lnTo>
                <a:close/>
              </a:path>
            </a:pathLst>
          </a:custGeom>
          <a:blipFill>
            <a:blip r:embed="rId5">
              <a:alphaModFix amt="74000"/>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1658576" y="8492519"/>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Nikole O’Bryan</a:t>
            </a:r>
          </a:p>
        </p:txBody>
      </p:sp>
      <p:sp>
        <p:nvSpPr>
          <p:cNvPr name="TextBox 13" id="13"/>
          <p:cNvSpPr txBox="true"/>
          <p:nvPr/>
        </p:nvSpPr>
        <p:spPr>
          <a:xfrm rot="0">
            <a:off x="1933255" y="9233176"/>
            <a:ext cx="3533445" cy="439169"/>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2026-27 New Member</a:t>
            </a:r>
          </a:p>
        </p:txBody>
      </p:sp>
      <p:sp>
        <p:nvSpPr>
          <p:cNvPr name="TextBox 14" id="14"/>
          <p:cNvSpPr txBox="true"/>
          <p:nvPr/>
        </p:nvSpPr>
        <p:spPr>
          <a:xfrm rot="0">
            <a:off x="7540293" y="8412774"/>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Kim Trieu</a:t>
            </a:r>
          </a:p>
        </p:txBody>
      </p:sp>
      <p:sp>
        <p:nvSpPr>
          <p:cNvPr name="TextBox 15" id="15"/>
          <p:cNvSpPr txBox="true"/>
          <p:nvPr/>
        </p:nvSpPr>
        <p:spPr>
          <a:xfrm rot="0">
            <a:off x="8139080" y="9071267"/>
            <a:ext cx="2984087" cy="885240"/>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2026-27 New Member &amp; Secretary</a:t>
            </a:r>
          </a:p>
        </p:txBody>
      </p:sp>
      <p:sp>
        <p:nvSpPr>
          <p:cNvPr name="TextBox 16" id="16"/>
          <p:cNvSpPr txBox="true"/>
          <p:nvPr/>
        </p:nvSpPr>
        <p:spPr>
          <a:xfrm rot="0">
            <a:off x="13002464" y="8424162"/>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Philip Walczak</a:t>
            </a:r>
          </a:p>
        </p:txBody>
      </p:sp>
      <p:sp>
        <p:nvSpPr>
          <p:cNvPr name="TextBox 17" id="17"/>
          <p:cNvSpPr txBox="true"/>
          <p:nvPr/>
        </p:nvSpPr>
        <p:spPr>
          <a:xfrm rot="0">
            <a:off x="13002464" y="9201150"/>
            <a:ext cx="4158426" cy="885240"/>
          </a:xfrm>
          <a:prstGeom prst="rect">
            <a:avLst/>
          </a:prstGeom>
        </p:spPr>
        <p:txBody>
          <a:bodyPr anchor="t" rtlCol="false" tIns="0" lIns="0" bIns="0" rIns="0">
            <a:spAutoFit/>
          </a:bodyPr>
          <a:lstStyle/>
          <a:p>
            <a:pPr algn="ctr">
              <a:lnSpc>
                <a:spcPts val="3530"/>
              </a:lnSpc>
            </a:pPr>
            <a:r>
              <a:rPr lang="en-US" sz="2521" spc="-50">
                <a:solidFill>
                  <a:srgbClr val="002556"/>
                </a:solidFill>
                <a:latin typeface="Open Sans"/>
                <a:ea typeface="Open Sans"/>
                <a:cs typeface="Open Sans"/>
                <a:sym typeface="Open Sans"/>
              </a:rPr>
              <a:t>2026-27 New Member &amp; Treasurer</a:t>
            </a:r>
          </a:p>
        </p:txBody>
      </p:sp>
      <p:sp>
        <p:nvSpPr>
          <p:cNvPr name="TextBox 18" id="18"/>
          <p:cNvSpPr txBox="true"/>
          <p:nvPr/>
        </p:nvSpPr>
        <p:spPr>
          <a:xfrm rot="0">
            <a:off x="1223177" y="895350"/>
            <a:ext cx="16815895" cy="1470660"/>
          </a:xfrm>
          <a:prstGeom prst="rect">
            <a:avLst/>
          </a:prstGeom>
        </p:spPr>
        <p:txBody>
          <a:bodyPr anchor="t" rtlCol="false" tIns="0" lIns="0" bIns="0" rIns="0">
            <a:spAutoFit/>
          </a:bodyPr>
          <a:lstStyle/>
          <a:p>
            <a:pPr algn="ctr">
              <a:lnSpc>
                <a:spcPts val="11879"/>
              </a:lnSpc>
            </a:pPr>
            <a:r>
              <a:rPr lang="en-US" b="true" sz="8799" spc="-175">
                <a:solidFill>
                  <a:srgbClr val="163E6B"/>
                </a:solidFill>
                <a:latin typeface="Glacial Indifference Bold"/>
                <a:ea typeface="Glacial Indifference Bold"/>
                <a:cs typeface="Glacial Indifference Bold"/>
                <a:sym typeface="Glacial Indifference Bold"/>
              </a:rPr>
              <a:t>New Executive Council Members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5788" y="5331355"/>
            <a:ext cx="19399576" cy="1081430"/>
            <a:chOff x="0" y="0"/>
            <a:chExt cx="5109353" cy="284821"/>
          </a:xfrm>
        </p:grpSpPr>
        <p:sp>
          <p:nvSpPr>
            <p:cNvPr name="Freeform 3" id="3"/>
            <p:cNvSpPr/>
            <p:nvPr/>
          </p:nvSpPr>
          <p:spPr>
            <a:xfrm flipH="false" flipV="false" rot="0">
              <a:off x="0" y="0"/>
              <a:ext cx="5109353" cy="284821"/>
            </a:xfrm>
            <a:custGeom>
              <a:avLst/>
              <a:gdLst/>
              <a:ahLst/>
              <a:cxnLst/>
              <a:rect r="r" b="b" t="t" l="l"/>
              <a:pathLst>
                <a:path h="284821" w="5109353">
                  <a:moveTo>
                    <a:pt x="0" y="0"/>
                  </a:moveTo>
                  <a:lnTo>
                    <a:pt x="5109353" y="0"/>
                  </a:lnTo>
                  <a:lnTo>
                    <a:pt x="5109353" y="284821"/>
                  </a:lnTo>
                  <a:lnTo>
                    <a:pt x="0" y="284821"/>
                  </a:lnTo>
                  <a:close/>
                </a:path>
              </a:pathLst>
            </a:custGeom>
            <a:solidFill>
              <a:srgbClr val="002556"/>
            </a:solidFill>
          </p:spPr>
        </p:sp>
        <p:sp>
          <p:nvSpPr>
            <p:cNvPr name="TextBox 4" id="4"/>
            <p:cNvSpPr txBox="true"/>
            <p:nvPr/>
          </p:nvSpPr>
          <p:spPr>
            <a:xfrm>
              <a:off x="0" y="-57150"/>
              <a:ext cx="5109353" cy="341971"/>
            </a:xfrm>
            <a:prstGeom prst="rect">
              <a:avLst/>
            </a:prstGeom>
          </p:spPr>
          <p:txBody>
            <a:bodyPr anchor="ctr" rtlCol="false" tIns="50800" lIns="50800" bIns="50800" rIns="50800"/>
            <a:lstStyle/>
            <a:p>
              <a:pPr algn="ctr">
                <a:lnSpc>
                  <a:spcPts val="3530"/>
                </a:lnSpc>
              </a:pPr>
            </a:p>
          </p:txBody>
        </p:sp>
      </p:grpSp>
      <p:grpSp>
        <p:nvGrpSpPr>
          <p:cNvPr name="Group 5" id="5"/>
          <p:cNvGrpSpPr/>
          <p:nvPr/>
        </p:nvGrpSpPr>
        <p:grpSpPr>
          <a:xfrm rot="0">
            <a:off x="452996" y="2767781"/>
            <a:ext cx="7730224" cy="4345359"/>
            <a:chOff x="0" y="0"/>
            <a:chExt cx="1395004" cy="784168"/>
          </a:xfrm>
        </p:grpSpPr>
        <p:sp>
          <p:nvSpPr>
            <p:cNvPr name="Freeform 6" id="6"/>
            <p:cNvSpPr/>
            <p:nvPr/>
          </p:nvSpPr>
          <p:spPr>
            <a:xfrm flipH="false" flipV="false" rot="0">
              <a:off x="0" y="0"/>
              <a:ext cx="1395004" cy="784168"/>
            </a:xfrm>
            <a:custGeom>
              <a:avLst/>
              <a:gdLst/>
              <a:ahLst/>
              <a:cxnLst/>
              <a:rect r="r" b="b" t="t" l="l"/>
              <a:pathLst>
                <a:path h="784168" w="1395004">
                  <a:moveTo>
                    <a:pt x="0" y="0"/>
                  </a:moveTo>
                  <a:lnTo>
                    <a:pt x="1395004" y="0"/>
                  </a:lnTo>
                  <a:lnTo>
                    <a:pt x="1395004" y="784168"/>
                  </a:lnTo>
                  <a:lnTo>
                    <a:pt x="0" y="784168"/>
                  </a:lnTo>
                  <a:close/>
                </a:path>
              </a:pathLst>
            </a:custGeom>
            <a:blipFill>
              <a:blip r:embed="rId2"/>
              <a:stretch>
                <a:fillRect l="0" t="-33" r="0" b="-33"/>
              </a:stretch>
            </a:blipFill>
          </p:spPr>
        </p:sp>
      </p:grpSp>
      <p:grpSp>
        <p:nvGrpSpPr>
          <p:cNvPr name="Group 7" id="7"/>
          <p:cNvGrpSpPr/>
          <p:nvPr/>
        </p:nvGrpSpPr>
        <p:grpSpPr>
          <a:xfrm rot="0">
            <a:off x="10125097" y="3938686"/>
            <a:ext cx="7607660" cy="4364911"/>
            <a:chOff x="0" y="0"/>
            <a:chExt cx="1366737" cy="784168"/>
          </a:xfrm>
        </p:grpSpPr>
        <p:sp>
          <p:nvSpPr>
            <p:cNvPr name="Freeform 8" id="8"/>
            <p:cNvSpPr/>
            <p:nvPr/>
          </p:nvSpPr>
          <p:spPr>
            <a:xfrm flipH="false" flipV="false" rot="0">
              <a:off x="0" y="0"/>
              <a:ext cx="1366737" cy="784168"/>
            </a:xfrm>
            <a:custGeom>
              <a:avLst/>
              <a:gdLst/>
              <a:ahLst/>
              <a:cxnLst/>
              <a:rect r="r" b="b" t="t" l="l"/>
              <a:pathLst>
                <a:path h="784168" w="1366737">
                  <a:moveTo>
                    <a:pt x="0" y="0"/>
                  </a:moveTo>
                  <a:lnTo>
                    <a:pt x="1366737" y="0"/>
                  </a:lnTo>
                  <a:lnTo>
                    <a:pt x="1366737" y="784168"/>
                  </a:lnTo>
                  <a:lnTo>
                    <a:pt x="0" y="784168"/>
                  </a:lnTo>
                  <a:close/>
                </a:path>
              </a:pathLst>
            </a:custGeom>
            <a:blipFill>
              <a:blip r:embed="rId3"/>
              <a:stretch>
                <a:fillRect l="-1000" t="0" r="-1000" b="0"/>
              </a:stretch>
            </a:blipFill>
          </p:spPr>
        </p:sp>
      </p:grpSp>
      <p:sp>
        <p:nvSpPr>
          <p:cNvPr name="Freeform 9" id="9"/>
          <p:cNvSpPr/>
          <p:nvPr/>
        </p:nvSpPr>
        <p:spPr>
          <a:xfrm flipH="false" flipV="true" rot="0">
            <a:off x="-555788" y="-707468"/>
            <a:ext cx="2870271" cy="2870271"/>
          </a:xfrm>
          <a:custGeom>
            <a:avLst/>
            <a:gdLst/>
            <a:ahLst/>
            <a:cxnLst/>
            <a:rect r="r" b="b" t="t" l="l"/>
            <a:pathLst>
              <a:path h="2870271" w="2870271">
                <a:moveTo>
                  <a:pt x="0" y="2870271"/>
                </a:moveTo>
                <a:lnTo>
                  <a:pt x="2870271" y="2870271"/>
                </a:lnTo>
                <a:lnTo>
                  <a:pt x="2870271" y="0"/>
                </a:lnTo>
                <a:lnTo>
                  <a:pt x="0" y="0"/>
                </a:lnTo>
                <a:lnTo>
                  <a:pt x="0" y="2870271"/>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2314483" y="7370315"/>
            <a:ext cx="4082803"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Tarah Hedman</a:t>
            </a:r>
          </a:p>
        </p:txBody>
      </p:sp>
      <p:sp>
        <p:nvSpPr>
          <p:cNvPr name="TextBox 11" id="11"/>
          <p:cNvSpPr txBox="true"/>
          <p:nvPr/>
        </p:nvSpPr>
        <p:spPr>
          <a:xfrm rot="0">
            <a:off x="11607052" y="8437830"/>
            <a:ext cx="5082568" cy="635898"/>
          </a:xfrm>
          <a:prstGeom prst="rect">
            <a:avLst/>
          </a:prstGeom>
        </p:spPr>
        <p:txBody>
          <a:bodyPr anchor="t" rtlCol="false" tIns="0" lIns="0" bIns="0" rIns="0">
            <a:spAutoFit/>
          </a:bodyPr>
          <a:lstStyle/>
          <a:p>
            <a:pPr algn="ctr">
              <a:lnSpc>
                <a:spcPts val="5187"/>
              </a:lnSpc>
            </a:pPr>
            <a:r>
              <a:rPr lang="en-US" b="true" sz="3842" spc="-76">
                <a:solidFill>
                  <a:srgbClr val="163E6B"/>
                </a:solidFill>
                <a:latin typeface="Glacial Indifference Bold"/>
                <a:ea typeface="Glacial Indifference Bold"/>
                <a:cs typeface="Glacial Indifference Bold"/>
                <a:sym typeface="Glacial Indifference Bold"/>
              </a:rPr>
              <a:t>Natalie Dewey-Smith</a:t>
            </a:r>
          </a:p>
        </p:txBody>
      </p:sp>
      <p:sp>
        <p:nvSpPr>
          <p:cNvPr name="TextBox 12" id="12"/>
          <p:cNvSpPr txBox="true"/>
          <p:nvPr/>
        </p:nvSpPr>
        <p:spPr>
          <a:xfrm rot="0">
            <a:off x="3107164" y="985427"/>
            <a:ext cx="12073672" cy="1470660"/>
          </a:xfrm>
          <a:prstGeom prst="rect">
            <a:avLst/>
          </a:prstGeom>
        </p:spPr>
        <p:txBody>
          <a:bodyPr anchor="t" rtlCol="false" tIns="0" lIns="0" bIns="0" rIns="0">
            <a:spAutoFit/>
          </a:bodyPr>
          <a:lstStyle/>
          <a:p>
            <a:pPr algn="ctr">
              <a:lnSpc>
                <a:spcPts val="11879"/>
              </a:lnSpc>
            </a:pPr>
            <a:r>
              <a:rPr lang="en-US" b="true" sz="8799" spc="-175">
                <a:solidFill>
                  <a:srgbClr val="163E6B"/>
                </a:solidFill>
                <a:latin typeface="Glacial Indifference Bold"/>
                <a:ea typeface="Glacial Indifference Bold"/>
                <a:cs typeface="Glacial Indifference Bold"/>
                <a:sym typeface="Glacial Indifference Bold"/>
              </a:rPr>
              <a:t>SKCDS Org - Staff</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599EBF"/>
        </a:solidFill>
      </p:bgPr>
    </p:bg>
    <p:spTree>
      <p:nvGrpSpPr>
        <p:cNvPr id="1" name=""/>
        <p:cNvGrpSpPr/>
        <p:nvPr/>
      </p:nvGrpSpPr>
      <p:grpSpPr>
        <a:xfrm>
          <a:off x="0" y="0"/>
          <a:ext cx="0" cy="0"/>
          <a:chOff x="0" y="0"/>
          <a:chExt cx="0" cy="0"/>
        </a:xfrm>
      </p:grpSpPr>
      <p:sp>
        <p:nvSpPr>
          <p:cNvPr name="Freeform 2" id="2"/>
          <p:cNvSpPr/>
          <p:nvPr/>
        </p:nvSpPr>
        <p:spPr>
          <a:xfrm flipH="false" flipV="true" rot="0">
            <a:off x="-555788" y="-707468"/>
            <a:ext cx="2870271" cy="2870271"/>
          </a:xfrm>
          <a:custGeom>
            <a:avLst/>
            <a:gdLst/>
            <a:ahLst/>
            <a:cxnLst/>
            <a:rect r="r" b="b" t="t" l="l"/>
            <a:pathLst>
              <a:path h="2870271" w="2870271">
                <a:moveTo>
                  <a:pt x="0" y="2870271"/>
                </a:moveTo>
                <a:lnTo>
                  <a:pt x="2870271" y="2870271"/>
                </a:lnTo>
                <a:lnTo>
                  <a:pt x="2870271" y="0"/>
                </a:lnTo>
                <a:lnTo>
                  <a:pt x="0" y="0"/>
                </a:lnTo>
                <a:lnTo>
                  <a:pt x="0" y="2870271"/>
                </a:lnTo>
                <a:close/>
              </a:path>
            </a:pathLst>
          </a:custGeom>
          <a:blipFill>
            <a:blip r:embed="rId2">
              <a:alphaModFix amt="74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00701" y="501015"/>
            <a:ext cx="16886599" cy="8757285"/>
          </a:xfrm>
          <a:prstGeom prst="rect">
            <a:avLst/>
          </a:prstGeom>
        </p:spPr>
        <p:txBody>
          <a:bodyPr anchor="t" rtlCol="false" tIns="0" lIns="0" bIns="0" rIns="0">
            <a:spAutoFit/>
          </a:bodyPr>
          <a:lstStyle/>
          <a:p>
            <a:pPr algn="ctr">
              <a:lnSpc>
                <a:spcPts val="11879"/>
              </a:lnSpc>
            </a:pPr>
            <a:r>
              <a:rPr lang="en-US" b="true" sz="8799" spc="-175">
                <a:solidFill>
                  <a:srgbClr val="FFFFFF"/>
                </a:solidFill>
                <a:latin typeface="Glacial Indifference Bold"/>
                <a:ea typeface="Glacial Indifference Bold"/>
                <a:cs typeface="Glacial Indifference Bold"/>
                <a:sym typeface="Glacial Indifference Bold"/>
              </a:rPr>
              <a:t>Thank you to our guests!</a:t>
            </a:r>
          </a:p>
          <a:p>
            <a:pPr algn="ctr">
              <a:lnSpc>
                <a:spcPts val="9720"/>
              </a:lnSpc>
            </a:pPr>
          </a:p>
          <a:p>
            <a:pPr algn="ctr">
              <a:lnSpc>
                <a:spcPts val="11879"/>
              </a:lnSpc>
            </a:pPr>
            <a:r>
              <a:rPr lang="en-US" b="true" sz="8799" spc="-175">
                <a:solidFill>
                  <a:srgbClr val="FFFFFF"/>
                </a:solidFill>
                <a:latin typeface="Glacial Indifference Bold"/>
                <a:ea typeface="Glacial Indifference Bold"/>
                <a:cs typeface="Glacial Indifference Bold"/>
                <a:sym typeface="Glacial Indifference Bold"/>
              </a:rPr>
              <a:t>Jennifer Lovgren</a:t>
            </a:r>
          </a:p>
          <a:p>
            <a:pPr algn="ctr">
              <a:lnSpc>
                <a:spcPts val="6075"/>
              </a:lnSpc>
            </a:pPr>
          </a:p>
          <a:p>
            <a:pPr algn="ctr">
              <a:lnSpc>
                <a:spcPts val="11879"/>
              </a:lnSpc>
            </a:pPr>
            <a:r>
              <a:rPr lang="en-US" b="true" sz="8799" spc="-175">
                <a:solidFill>
                  <a:srgbClr val="FFFFFF"/>
                </a:solidFill>
                <a:latin typeface="Glacial Indifference Bold"/>
                <a:ea typeface="Glacial Indifference Bold"/>
                <a:cs typeface="Glacial Indifference Bold"/>
                <a:sym typeface="Glacial Indifference Bold"/>
              </a:rPr>
              <a:t>William Crowley</a:t>
            </a:r>
          </a:p>
          <a:p>
            <a:pPr algn="ctr">
              <a:lnSpc>
                <a:spcPts val="6075"/>
              </a:lnSpc>
            </a:pPr>
          </a:p>
          <a:p>
            <a:pPr algn="ctr">
              <a:lnSpc>
                <a:spcPts val="11879"/>
              </a:lnSpc>
            </a:pPr>
            <a:r>
              <a:rPr lang="en-US" b="true" sz="8799" spc="-175">
                <a:solidFill>
                  <a:srgbClr val="FFFFFF"/>
                </a:solidFill>
                <a:latin typeface="Glacial Indifference Bold"/>
                <a:ea typeface="Glacial Indifference Bold"/>
                <a:cs typeface="Glacial Indifference Bold"/>
                <a:sym typeface="Glacial Indifference Bold"/>
              </a:rPr>
              <a:t>Megan Miller</a:t>
            </a:r>
          </a:p>
        </p:txBody>
      </p:sp>
      <p:sp>
        <p:nvSpPr>
          <p:cNvPr name="AutoShape 4" id="4"/>
          <p:cNvSpPr/>
          <p:nvPr/>
        </p:nvSpPr>
        <p:spPr>
          <a:xfrm>
            <a:off x="6076527" y="2631286"/>
            <a:ext cx="6492240" cy="0"/>
          </a:xfrm>
          <a:prstGeom prst="line">
            <a:avLst/>
          </a:prstGeom>
          <a:ln cap="flat" w="104775">
            <a:solidFill>
              <a:srgbClr val="BBDAE8"/>
            </a:solidFill>
            <a:prstDash val="solid"/>
            <a:headEnd type="diamond" len="lg" w="lg"/>
            <a:tailEnd type="diamond" len="lg" w="lg"/>
          </a:ln>
        </p:spPr>
      </p:sp>
      <p:sp>
        <p:nvSpPr>
          <p:cNvPr name="Freeform 5" id="5"/>
          <p:cNvSpPr/>
          <p:nvPr/>
        </p:nvSpPr>
        <p:spPr>
          <a:xfrm flipH="false" flipV="false" rot="0">
            <a:off x="3259373" y="3324327"/>
            <a:ext cx="1285783" cy="1397590"/>
          </a:xfrm>
          <a:custGeom>
            <a:avLst/>
            <a:gdLst/>
            <a:ahLst/>
            <a:cxnLst/>
            <a:rect r="r" b="b" t="t" l="l"/>
            <a:pathLst>
              <a:path h="1397590" w="1285783">
                <a:moveTo>
                  <a:pt x="0" y="0"/>
                </a:moveTo>
                <a:lnTo>
                  <a:pt x="1285783" y="0"/>
                </a:lnTo>
                <a:lnTo>
                  <a:pt x="1285783" y="1397590"/>
                </a:lnTo>
                <a:lnTo>
                  <a:pt x="0" y="13975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3568916" y="5707400"/>
            <a:ext cx="1285783" cy="1397590"/>
          </a:xfrm>
          <a:custGeom>
            <a:avLst/>
            <a:gdLst/>
            <a:ahLst/>
            <a:cxnLst/>
            <a:rect r="r" b="b" t="t" l="l"/>
            <a:pathLst>
              <a:path h="1397590" w="1285783">
                <a:moveTo>
                  <a:pt x="0" y="0"/>
                </a:moveTo>
                <a:lnTo>
                  <a:pt x="1285782" y="0"/>
                </a:lnTo>
                <a:lnTo>
                  <a:pt x="1285782" y="1397590"/>
                </a:lnTo>
                <a:lnTo>
                  <a:pt x="0" y="13975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4054665" y="8025502"/>
            <a:ext cx="1285783" cy="1397590"/>
          </a:xfrm>
          <a:custGeom>
            <a:avLst/>
            <a:gdLst/>
            <a:ahLst/>
            <a:cxnLst/>
            <a:rect r="r" b="b" t="t" l="l"/>
            <a:pathLst>
              <a:path h="1397590" w="1285783">
                <a:moveTo>
                  <a:pt x="0" y="0"/>
                </a:moveTo>
                <a:lnTo>
                  <a:pt x="1285782" y="0"/>
                </a:lnTo>
                <a:lnTo>
                  <a:pt x="1285782" y="1397590"/>
                </a:lnTo>
                <a:lnTo>
                  <a:pt x="0" y="13975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BBDAE8"/>
        </a:solidFill>
      </p:bgPr>
    </p:bg>
    <p:spTree>
      <p:nvGrpSpPr>
        <p:cNvPr id="1" name=""/>
        <p:cNvGrpSpPr/>
        <p:nvPr/>
      </p:nvGrpSpPr>
      <p:grpSpPr>
        <a:xfrm>
          <a:off x="0" y="0"/>
          <a:ext cx="0" cy="0"/>
          <a:chOff x="0" y="0"/>
          <a:chExt cx="0" cy="0"/>
        </a:xfrm>
      </p:grpSpPr>
      <p:sp>
        <p:nvSpPr>
          <p:cNvPr name="Freeform 2" id="2"/>
          <p:cNvSpPr/>
          <p:nvPr/>
        </p:nvSpPr>
        <p:spPr>
          <a:xfrm flipH="false" flipV="false" rot="0">
            <a:off x="0" y="-499176"/>
            <a:ext cx="18557442" cy="16810325"/>
          </a:xfrm>
          <a:custGeom>
            <a:avLst/>
            <a:gdLst/>
            <a:ahLst/>
            <a:cxnLst/>
            <a:rect r="r" b="b" t="t" l="l"/>
            <a:pathLst>
              <a:path h="16810325" w="18557442">
                <a:moveTo>
                  <a:pt x="0" y="0"/>
                </a:moveTo>
                <a:lnTo>
                  <a:pt x="18557442" y="0"/>
                </a:lnTo>
                <a:lnTo>
                  <a:pt x="18557442" y="16810325"/>
                </a:lnTo>
                <a:lnTo>
                  <a:pt x="0" y="16810325"/>
                </a:lnTo>
                <a:lnTo>
                  <a:pt x="0" y="0"/>
                </a:lnTo>
                <a:close/>
              </a:path>
            </a:pathLst>
          </a:custGeom>
          <a:blipFill>
            <a:blip r:embed="rId2"/>
            <a:stretch>
              <a:fillRect l="-508" t="-928" r="0" b="-10025"/>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DAHQ7JDB0-Q</dc:identifier>
  <dcterms:modified xsi:type="dcterms:W3CDTF">2011-08-01T06:04:30Z</dcterms:modified>
  <cp:revision>1</cp:revision>
  <dc:title>Leadership Orientation 2026-27</dc:title>
</cp:coreProperties>
</file>